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Lst>
  <p:notesMasterIdLst>
    <p:notesMasterId r:id="rId46"/>
  </p:notesMasterIdLst>
  <p:sldIdLst>
    <p:sldId id="259" r:id="rId6"/>
    <p:sldId id="274" r:id="rId7"/>
    <p:sldId id="257" r:id="rId8"/>
    <p:sldId id="261" r:id="rId9"/>
    <p:sldId id="258" r:id="rId10"/>
    <p:sldId id="285" r:id="rId11"/>
    <p:sldId id="272" r:id="rId12"/>
    <p:sldId id="270" r:id="rId13"/>
    <p:sldId id="271" r:id="rId14"/>
    <p:sldId id="262" r:id="rId15"/>
    <p:sldId id="263" r:id="rId16"/>
    <p:sldId id="265" r:id="rId17"/>
    <p:sldId id="264" r:id="rId18"/>
    <p:sldId id="266" r:id="rId19"/>
    <p:sldId id="267" r:id="rId20"/>
    <p:sldId id="269" r:id="rId21"/>
    <p:sldId id="268" r:id="rId22"/>
    <p:sldId id="286" r:id="rId23"/>
    <p:sldId id="287" r:id="rId24"/>
    <p:sldId id="288" r:id="rId25"/>
    <p:sldId id="289" r:id="rId26"/>
    <p:sldId id="290" r:id="rId27"/>
    <p:sldId id="291" r:id="rId28"/>
    <p:sldId id="292" r:id="rId29"/>
    <p:sldId id="275" r:id="rId30"/>
    <p:sldId id="276" r:id="rId31"/>
    <p:sldId id="293" r:id="rId32"/>
    <p:sldId id="277" r:id="rId33"/>
    <p:sldId id="294" r:id="rId34"/>
    <p:sldId id="278" r:id="rId35"/>
    <p:sldId id="279" r:id="rId36"/>
    <p:sldId id="280" r:id="rId37"/>
    <p:sldId id="295" r:id="rId38"/>
    <p:sldId id="281" r:id="rId39"/>
    <p:sldId id="297" r:id="rId40"/>
    <p:sldId id="282" r:id="rId41"/>
    <p:sldId id="283" r:id="rId42"/>
    <p:sldId id="296" r:id="rId43"/>
    <p:sldId id="298" r:id="rId44"/>
    <p:sldId id="284"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EE7"/>
    <a:srgbClr val="706F6F"/>
    <a:srgbClr val="518367"/>
    <a:srgbClr val="57B7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58" autoAdjust="0"/>
    <p:restoredTop sz="94075" autoAdjust="0"/>
  </p:normalViewPr>
  <p:slideViewPr>
    <p:cSldViewPr snapToGrid="0">
      <p:cViewPr varScale="1">
        <p:scale>
          <a:sx n="83" d="100"/>
          <a:sy n="83" d="100"/>
        </p:scale>
        <p:origin x="1027"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9F16A2-ACDE-41A7-82CD-6895C2442A99}" type="datetimeFigureOut">
              <a:rPr lang="en-GB" smtClean="0"/>
              <a:t>18/03/2019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E70AFB-7AD2-4AD0-B840-CDD3C81D27A7}" type="slidenum">
              <a:rPr lang="en-GB" smtClean="0"/>
              <a:t>‹#›</a:t>
            </a:fld>
            <a:endParaRPr lang="en-GB"/>
          </a:p>
        </p:txBody>
      </p:sp>
    </p:spTree>
    <p:extLst>
      <p:ext uri="{BB962C8B-B14F-4D97-AF65-F5344CB8AC3E}">
        <p14:creationId xmlns:p14="http://schemas.microsoft.com/office/powerpoint/2010/main" val="802933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image" Target="../media/image31.jpe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You can customise</a:t>
            </a:r>
            <a:r>
              <a:rPr lang="en-GB" baseline="0" dirty="0" smtClean="0"/>
              <a:t> the images on the title and end slides - we suggest using your own images or those free to use (CC0 Creative Commons) on pixabay.com or unsplash.com</a:t>
            </a:r>
            <a:endParaRPr lang="en-GB" dirty="0" smtClean="0"/>
          </a:p>
        </p:txBody>
      </p:sp>
      <p:sp>
        <p:nvSpPr>
          <p:cNvPr id="4" name="Slide Number Placeholder 3"/>
          <p:cNvSpPr>
            <a:spLocks noGrp="1"/>
          </p:cNvSpPr>
          <p:nvPr>
            <p:ph type="sldNum" sz="quarter" idx="10"/>
          </p:nvPr>
        </p:nvSpPr>
        <p:spPr/>
        <p:txBody>
          <a:bodyPr/>
          <a:lstStyle/>
          <a:p>
            <a:fld id="{49E70AFB-7AD2-4AD0-B840-CDD3C81D27A7}" type="slidenum">
              <a:rPr lang="en-GB" smtClean="0"/>
              <a:t>1</a:t>
            </a:fld>
            <a:endParaRPr lang="en-GB"/>
          </a:p>
        </p:txBody>
      </p:sp>
    </p:spTree>
    <p:extLst>
      <p:ext uri="{BB962C8B-B14F-4D97-AF65-F5344CB8AC3E}">
        <p14:creationId xmlns:p14="http://schemas.microsoft.com/office/powerpoint/2010/main" val="1129314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014983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a:spLocks noGrp="1" noRot="1" noChangeAspect="1"/>
          </p:cNvSpPr>
          <p:nvPr>
            <p:ph type="sldImg"/>
          </p:nvPr>
        </p:nvSpPr>
        <p:spPr>
          <a:xfrm>
            <a:off x="1143000" y="685800"/>
            <a:ext cx="4572000" cy="3429000"/>
          </a:xfrm>
          <a:prstGeom prst="rect">
            <a:avLst/>
          </a:prstGeom>
        </p:spPr>
        <p:txBody>
          <a:bodyPr/>
          <a:lstStyle/>
          <a:p>
            <a:endParaRPr/>
          </a:p>
        </p:txBody>
      </p:sp>
      <p:sp>
        <p:nvSpPr>
          <p:cNvPr id="111" name="Shape 111"/>
          <p:cNvSpPr>
            <a:spLocks noGrp="1"/>
          </p:cNvSpPr>
          <p:nvPr>
            <p:ph type="body" sz="quarter" idx="1"/>
          </p:nvPr>
        </p:nvSpPr>
        <p:spPr>
          <a:prstGeom prst="rect">
            <a:avLst/>
          </a:prstGeom>
        </p:spPr>
        <p:txBody>
          <a:bodyPr/>
          <a:lstStyle/>
          <a:p>
            <a:r>
              <a:t>Introduce self. And who represent e.g. UNEP-WCMC and other organisations. </a:t>
            </a:r>
          </a:p>
        </p:txBody>
      </p:sp>
    </p:spTree>
    <p:extLst>
      <p:ext uri="{BB962C8B-B14F-4D97-AF65-F5344CB8AC3E}">
        <p14:creationId xmlns:p14="http://schemas.microsoft.com/office/powerpoint/2010/main" val="3190633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You can customise</a:t>
            </a:r>
            <a:r>
              <a:rPr lang="en-GB" baseline="0" dirty="0" smtClean="0"/>
              <a:t> the images on the title and end slides - we suggest using your own images or those free to use (CC0 Creative Commons) on pixabay.com or unsplash.com</a:t>
            </a:r>
            <a:endParaRPr lang="en-GB" dirty="0" smtClean="0"/>
          </a:p>
          <a:p>
            <a:r>
              <a:rPr lang="en-GB" dirty="0" smtClean="0"/>
              <a:t>Right click &gt;</a:t>
            </a:r>
            <a:r>
              <a:rPr lang="en-GB" baseline="0" dirty="0" smtClean="0"/>
              <a:t> format background</a:t>
            </a:r>
            <a:endParaRPr lang="en-GB" dirty="0" smtClean="0"/>
          </a:p>
        </p:txBody>
      </p:sp>
      <p:sp>
        <p:nvSpPr>
          <p:cNvPr id="4" name="Slide Number Placeholder 3"/>
          <p:cNvSpPr>
            <a:spLocks noGrp="1"/>
          </p:cNvSpPr>
          <p:nvPr>
            <p:ph type="sldNum" sz="quarter" idx="10"/>
          </p:nvPr>
        </p:nvSpPr>
        <p:spPr/>
        <p:txBody>
          <a:bodyPr/>
          <a:lstStyle/>
          <a:p>
            <a:fld id="{49E70AFB-7AD2-4AD0-B840-CDD3C81D27A7}" type="slidenum">
              <a:rPr lang="en-GB" smtClean="0"/>
              <a:t>4</a:t>
            </a:fld>
            <a:endParaRPr lang="en-GB"/>
          </a:p>
        </p:txBody>
      </p:sp>
    </p:spTree>
    <p:extLst>
      <p:ext uri="{BB962C8B-B14F-4D97-AF65-F5344CB8AC3E}">
        <p14:creationId xmlns:p14="http://schemas.microsoft.com/office/powerpoint/2010/main" val="3056474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You can customise</a:t>
            </a:r>
            <a:r>
              <a:rPr lang="en-GB" baseline="0" dirty="0" smtClean="0"/>
              <a:t> the images on the title and end slides - we suggest using your own images or those free to use (CC0 Creative Commons) on pixabay.com or unsplash.com</a:t>
            </a:r>
            <a:endParaRPr lang="en-GB" dirty="0" smtClean="0"/>
          </a:p>
        </p:txBody>
      </p:sp>
      <p:sp>
        <p:nvSpPr>
          <p:cNvPr id="4" name="Slide Number Placeholder 3"/>
          <p:cNvSpPr>
            <a:spLocks noGrp="1"/>
          </p:cNvSpPr>
          <p:nvPr>
            <p:ph type="sldNum" sz="quarter" idx="10"/>
          </p:nvPr>
        </p:nvSpPr>
        <p:spPr/>
        <p:txBody>
          <a:bodyPr/>
          <a:lstStyle/>
          <a:p>
            <a:fld id="{49E70AFB-7AD2-4AD0-B840-CDD3C81D27A7}" type="slidenum">
              <a:rPr lang="en-GB" smtClean="0"/>
              <a:t>8</a:t>
            </a:fld>
            <a:endParaRPr lang="en-GB"/>
          </a:p>
        </p:txBody>
      </p:sp>
    </p:spTree>
    <p:extLst>
      <p:ext uri="{BB962C8B-B14F-4D97-AF65-F5344CB8AC3E}">
        <p14:creationId xmlns:p14="http://schemas.microsoft.com/office/powerpoint/2010/main" val="3300364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them how many have a background</a:t>
            </a:r>
            <a:r>
              <a:rPr lang="en-GB" baseline="0" dirty="0" smtClean="0"/>
              <a:t> in biology or natural sciences?</a:t>
            </a:r>
            <a:endParaRPr lang="en-GB" dirty="0"/>
          </a:p>
        </p:txBody>
      </p:sp>
      <p:sp>
        <p:nvSpPr>
          <p:cNvPr id="4" name="Slide Number Placeholder 3"/>
          <p:cNvSpPr>
            <a:spLocks noGrp="1"/>
          </p:cNvSpPr>
          <p:nvPr>
            <p:ph type="sldNum" sz="quarter" idx="10"/>
          </p:nvPr>
        </p:nvSpPr>
        <p:spPr/>
        <p:txBody>
          <a:bodyPr/>
          <a:lstStyle/>
          <a:p>
            <a:fld id="{49E70AFB-7AD2-4AD0-B840-CDD3C81D27A7}" type="slidenum">
              <a:rPr lang="en-GB" smtClean="0"/>
              <a:t>14</a:t>
            </a:fld>
            <a:endParaRPr lang="en-GB"/>
          </a:p>
        </p:txBody>
      </p:sp>
    </p:spTree>
    <p:extLst>
      <p:ext uri="{BB962C8B-B14F-4D97-AF65-F5344CB8AC3E}">
        <p14:creationId xmlns:p14="http://schemas.microsoft.com/office/powerpoint/2010/main" val="922224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5F2A9B-2DDD-4D81-8629-4FF60739598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15363" name="Rectangle 2"/>
          <p:cNvSpPr>
            <a:spLocks noGrp="1" noRot="1" noChangeAspect="1" noChangeArrowheads="1" noTextEdit="1"/>
          </p:cNvSpPr>
          <p:nvPr>
            <p:ph type="sldImg"/>
          </p:nvPr>
        </p:nvSpPr>
        <p:spPr>
          <a:xfrm>
            <a:off x="1719263" y="687388"/>
            <a:ext cx="3417887" cy="2563812"/>
          </a:xfrm>
          <a:ln/>
        </p:spPr>
      </p:sp>
      <p:sp>
        <p:nvSpPr>
          <p:cNvPr id="15364" name="Rectangle 3"/>
          <p:cNvSpPr>
            <a:spLocks noGrp="1" noChangeArrowheads="1"/>
          </p:cNvSpPr>
          <p:nvPr>
            <p:ph type="body" idx="1"/>
          </p:nvPr>
        </p:nvSpPr>
        <p:spPr>
          <a:xfrm>
            <a:off x="768350" y="3387725"/>
            <a:ext cx="5376863" cy="5156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900" smtClean="0">
                <a:solidFill>
                  <a:srgbClr val="000000"/>
                </a:solidFill>
                <a:ea typeface="MS PGothic" panose="020B0600070205080204" pitchFamily="34" charset="-128"/>
                <a:cs typeface="Times New Roman" panose="02020603050405020304" pitchFamily="18" charset="0"/>
              </a:rPr>
              <a:t>The LOGO slide can be used to open and close presentations. It may also by used as a handover/holding slide between presentations. </a:t>
            </a:r>
            <a:br>
              <a:rPr lang="en-US" altLang="en-US" sz="900" smtClean="0">
                <a:solidFill>
                  <a:srgbClr val="000000"/>
                </a:solidFill>
                <a:ea typeface="MS PGothic" panose="020B0600070205080204" pitchFamily="34" charset="-128"/>
                <a:cs typeface="Times New Roman" panose="02020603050405020304" pitchFamily="18" charset="0"/>
              </a:rPr>
            </a:br>
            <a:r>
              <a:rPr lang="en-US" altLang="en-US" sz="900" smtClean="0">
                <a:solidFill>
                  <a:srgbClr val="000000"/>
                </a:solidFill>
                <a:ea typeface="MS PGothic" panose="020B0600070205080204" pitchFamily="34" charset="-128"/>
                <a:cs typeface="Times New Roman" panose="02020603050405020304" pitchFamily="18" charset="0"/>
              </a:rPr>
              <a:t>This slide does not include the option of changing or adding text.</a:t>
            </a:r>
          </a:p>
          <a:p>
            <a:pPr eaLnBrk="1" hangingPunct="1"/>
            <a:r>
              <a:rPr lang="en-US" altLang="en-US" sz="900" smtClean="0">
                <a:solidFill>
                  <a:srgbClr val="000000"/>
                </a:solidFill>
                <a:ea typeface="MS PGothic" panose="020B0600070205080204" pitchFamily="34" charset="-128"/>
                <a:cs typeface="Times New Roman" panose="02020603050405020304" pitchFamily="18" charset="0"/>
              </a:rPr>
              <a:t> </a:t>
            </a:r>
            <a:endParaRPr lang="en-US" altLang="en-US" sz="900" smtClean="0">
              <a:ea typeface="MS PGothic" panose="020B0600070205080204" pitchFamily="34" charset="-128"/>
              <a:cs typeface="Times New Roman" panose="02020603050405020304" pitchFamily="18" charset="0"/>
            </a:endParaRPr>
          </a:p>
          <a:p>
            <a:pPr eaLnBrk="1" hangingPunct="1"/>
            <a:r>
              <a:rPr lang="en-US" altLang="en-US" sz="900" smtClean="0">
                <a:solidFill>
                  <a:srgbClr val="000000"/>
                </a:solidFill>
                <a:ea typeface="MS PGothic" panose="020B0600070205080204" pitchFamily="34" charset="-128"/>
                <a:cs typeface="Times New Roman" panose="02020603050405020304" pitchFamily="18" charset="0"/>
              </a:rPr>
              <a:t>The TITLE slide has placeholders for the presentation title and subhead details; presenter name, date, location, etc. You can use this to create your own title slides. This slide can also be adapted for use as a section divider, relating to the agenda.</a:t>
            </a:r>
            <a:endParaRPr lang="en-US" altLang="en-US" sz="900" smtClean="0">
              <a:ea typeface="MS PGothic" panose="020B0600070205080204" pitchFamily="34" charset="-128"/>
              <a:cs typeface="Times New Roman" panose="02020603050405020304" pitchFamily="18" charset="0"/>
            </a:endParaRPr>
          </a:p>
          <a:p>
            <a:pPr eaLnBrk="1" hangingPunct="1"/>
            <a:r>
              <a:rPr lang="en-US" altLang="en-US" sz="900" smtClean="0">
                <a:solidFill>
                  <a:srgbClr val="000000"/>
                </a:solidFill>
                <a:ea typeface="MS PGothic" panose="020B0600070205080204" pitchFamily="34" charset="-128"/>
                <a:cs typeface="Times New Roman" panose="02020603050405020304" pitchFamily="18" charset="0"/>
              </a:rPr>
              <a:t> </a:t>
            </a:r>
            <a:endParaRPr lang="en-US" altLang="en-US" sz="900" smtClean="0">
              <a:ea typeface="MS PGothic" panose="020B0600070205080204" pitchFamily="34" charset="-128"/>
              <a:cs typeface="Times New Roman" panose="02020603050405020304" pitchFamily="18" charset="0"/>
            </a:endParaRPr>
          </a:p>
          <a:p>
            <a:pPr eaLnBrk="1" hangingPunct="1"/>
            <a:r>
              <a:rPr lang="en-US" altLang="en-US" sz="900" smtClean="0">
                <a:solidFill>
                  <a:srgbClr val="000000"/>
                </a:solidFill>
                <a:ea typeface="MS PGothic" panose="020B0600070205080204" pitchFamily="34" charset="-128"/>
                <a:cs typeface="Times New Roman" panose="02020603050405020304" pitchFamily="18" charset="0"/>
              </a:rPr>
              <a:t>The TEXT slides have a pre-determined style, which may or may not include bullet points. The guides illustrate the limits to which the text fills the screen. A text box has been formatted and placed for References or Notes (bottom left), this can be copied and pasted from slide to slide.</a:t>
            </a:r>
            <a:endParaRPr lang="en-US" altLang="en-US" sz="900" smtClean="0">
              <a:ea typeface="MS PGothic" panose="020B0600070205080204" pitchFamily="34" charset="-128"/>
              <a:cs typeface="Times New Roman" panose="02020603050405020304" pitchFamily="18" charset="0"/>
            </a:endParaRPr>
          </a:p>
          <a:p>
            <a:pPr eaLnBrk="1" hangingPunct="1"/>
            <a:r>
              <a:rPr lang="en-US" altLang="en-US" sz="900" smtClean="0">
                <a:solidFill>
                  <a:srgbClr val="000000"/>
                </a:solidFill>
                <a:ea typeface="MS PGothic" panose="020B0600070205080204" pitchFamily="34" charset="-128"/>
                <a:cs typeface="Times New Roman" panose="02020603050405020304" pitchFamily="18" charset="0"/>
              </a:rPr>
              <a:t> </a:t>
            </a:r>
            <a:endParaRPr lang="en-US" altLang="en-US" sz="900" smtClean="0">
              <a:ea typeface="MS PGothic" panose="020B0600070205080204" pitchFamily="34" charset="-128"/>
              <a:cs typeface="Times New Roman" panose="02020603050405020304" pitchFamily="18" charset="0"/>
            </a:endParaRPr>
          </a:p>
          <a:p>
            <a:pPr eaLnBrk="1" hangingPunct="1"/>
            <a:r>
              <a:rPr lang="en-US" altLang="en-US" sz="900" smtClean="0">
                <a:solidFill>
                  <a:srgbClr val="000000"/>
                </a:solidFill>
                <a:ea typeface="MS PGothic" panose="020B0600070205080204" pitchFamily="34" charset="-128"/>
                <a:cs typeface="Times New Roman" panose="02020603050405020304" pitchFamily="18" charset="0"/>
              </a:rPr>
              <a:t>The PRESENTATION TEMPLATE slide has been set-up with a pre-formatted style and colour scheme. Placeholders control the appearance and position of the following PowerPoint elements; title, text, bullets, charts and graphs (see details below). Header and footer information placeholders are included in the slide master to control slide number, time, date and information presented. These can be turned on and off at will, but will only printout/appear in black and white.</a:t>
            </a:r>
            <a:endParaRPr lang="en-US" altLang="en-US" sz="900" smtClean="0">
              <a:ea typeface="MS PGothic" panose="020B0600070205080204" pitchFamily="34" charset="-128"/>
              <a:cs typeface="Times New Roman" panose="02020603050405020304" pitchFamily="18" charset="0"/>
            </a:endParaRPr>
          </a:p>
          <a:p>
            <a:pPr eaLnBrk="1" hangingPunct="1"/>
            <a:r>
              <a:rPr lang="en-US" altLang="en-US" sz="900" smtClean="0">
                <a:solidFill>
                  <a:srgbClr val="000000"/>
                </a:solidFill>
                <a:ea typeface="MS PGothic" panose="020B0600070205080204" pitchFamily="34" charset="-128"/>
                <a:cs typeface="Times New Roman" panose="02020603050405020304" pitchFamily="18" charset="0"/>
              </a:rPr>
              <a:t> </a:t>
            </a:r>
            <a:endParaRPr lang="en-US" altLang="en-US" sz="900" smtClean="0">
              <a:ea typeface="MS PGothic" panose="020B0600070205080204" pitchFamily="34" charset="-128"/>
              <a:cs typeface="Times New Roman" panose="02020603050405020304" pitchFamily="18" charset="0"/>
            </a:endParaRPr>
          </a:p>
          <a:p>
            <a:pPr eaLnBrk="1" hangingPunct="1"/>
            <a:r>
              <a:rPr lang="en-US" altLang="en-US" sz="900" smtClean="0">
                <a:ea typeface="MS PGothic" panose="020B0600070205080204" pitchFamily="34" charset="-128"/>
                <a:cs typeface="Times New Roman" panose="02020603050405020304" pitchFamily="18" charset="0"/>
              </a:rPr>
              <a:t>The Header and Footer information fields are accessed from the VIEW menu under the Header and Footer, see details below. The tick boxes turn the headers and footer on, allowing the input of information.</a:t>
            </a:r>
          </a:p>
          <a:p>
            <a:pPr eaLnBrk="1" hangingPunct="1"/>
            <a:endParaRPr lang="en-US" altLang="en-US" sz="900" smtClean="0">
              <a:ea typeface="MS PGothic" panose="020B0600070205080204" pitchFamily="34" charset="-128"/>
              <a:cs typeface="Times New Roman" panose="02020603050405020304" pitchFamily="18" charset="0"/>
            </a:endParaRPr>
          </a:p>
          <a:p>
            <a:pPr eaLnBrk="1" hangingPunct="1"/>
            <a:endParaRPr lang="en-US" altLang="en-US" sz="900" smtClean="0">
              <a:ea typeface="MS PGothic" panose="020B0600070205080204" pitchFamily="34" charset="-128"/>
              <a:cs typeface="Times New Roman" panose="02020603050405020304" pitchFamily="18" charset="0"/>
            </a:endParaRPr>
          </a:p>
          <a:p>
            <a:pPr eaLnBrk="1" hangingPunct="1"/>
            <a:endParaRPr lang="en-US" altLang="en-US" sz="900" smtClean="0">
              <a:ea typeface="MS PGothic" panose="020B0600070205080204" pitchFamily="34" charset="-128"/>
              <a:cs typeface="Times New Roman" panose="02020603050405020304" pitchFamily="18" charset="0"/>
            </a:endParaRPr>
          </a:p>
          <a:p>
            <a:pPr eaLnBrk="1" hangingPunct="1"/>
            <a:endParaRPr lang="en-US" altLang="en-US" sz="900" smtClean="0">
              <a:ea typeface="MS PGothic" panose="020B0600070205080204" pitchFamily="34" charset="-128"/>
              <a:cs typeface="Times New Roman" panose="02020603050405020304" pitchFamily="18" charset="0"/>
            </a:endParaRPr>
          </a:p>
          <a:p>
            <a:pPr eaLnBrk="1" hangingPunct="1"/>
            <a:endParaRPr lang="en-US" altLang="en-US" sz="900" smtClean="0">
              <a:ea typeface="MS PGothic" panose="020B0600070205080204" pitchFamily="34" charset="-128"/>
              <a:cs typeface="Times New Roman" panose="02020603050405020304" pitchFamily="18" charset="0"/>
            </a:endParaRPr>
          </a:p>
          <a:p>
            <a:pPr eaLnBrk="1" hangingPunct="1"/>
            <a:endParaRPr lang="en-US" altLang="en-US" sz="900" smtClean="0">
              <a:ea typeface="MS PGothic" panose="020B0600070205080204" pitchFamily="34" charset="-128"/>
              <a:cs typeface="Times New Roman" panose="02020603050405020304" pitchFamily="18" charset="0"/>
            </a:endParaRPr>
          </a:p>
          <a:p>
            <a:pPr eaLnBrk="1" hangingPunct="1"/>
            <a:endParaRPr lang="en-US" altLang="en-US" sz="900" smtClean="0">
              <a:ea typeface="MS PGothic" panose="020B0600070205080204" pitchFamily="34" charset="-128"/>
              <a:cs typeface="Times New Roman" panose="02020603050405020304" pitchFamily="18" charset="0"/>
            </a:endParaRPr>
          </a:p>
          <a:p>
            <a:pPr eaLnBrk="1" hangingPunct="1"/>
            <a:endParaRPr lang="en-US" altLang="en-US" sz="900" smtClean="0">
              <a:ea typeface="MS PGothic" panose="020B0600070205080204" pitchFamily="34" charset="-128"/>
              <a:cs typeface="Times New Roman" panose="02020603050405020304" pitchFamily="18" charset="0"/>
            </a:endParaRPr>
          </a:p>
          <a:p>
            <a:pPr eaLnBrk="1" hangingPunct="1"/>
            <a:endParaRPr lang="en-US" altLang="en-US" sz="900" smtClean="0">
              <a:ea typeface="MS PGothic" panose="020B0600070205080204" pitchFamily="34" charset="-128"/>
              <a:cs typeface="Times New Roman" panose="02020603050405020304" pitchFamily="18" charset="0"/>
            </a:endParaRPr>
          </a:p>
          <a:p>
            <a:pPr eaLnBrk="1" hangingPunct="1"/>
            <a:endParaRPr lang="en-US" altLang="en-US" sz="900" smtClean="0">
              <a:ea typeface="MS PGothic" panose="020B0600070205080204" pitchFamily="34" charset="-128"/>
              <a:cs typeface="Times New Roman" panose="02020603050405020304" pitchFamily="18" charset="0"/>
            </a:endParaRPr>
          </a:p>
          <a:p>
            <a:pPr eaLnBrk="1" hangingPunct="1"/>
            <a:endParaRPr lang="en-US" altLang="en-US" sz="900" smtClean="0">
              <a:ea typeface="MS PGothic" panose="020B0600070205080204" pitchFamily="34" charset="-128"/>
              <a:cs typeface="Times New Roman" panose="02020603050405020304" pitchFamily="18" charset="0"/>
            </a:endParaRPr>
          </a:p>
          <a:p>
            <a:pPr eaLnBrk="1" hangingPunct="1"/>
            <a:r>
              <a:rPr lang="en-US" altLang="en-US" sz="900" smtClean="0">
                <a:ea typeface="MS PGothic" panose="020B0600070205080204" pitchFamily="34" charset="-128"/>
                <a:cs typeface="Times New Roman" panose="02020603050405020304" pitchFamily="18" charset="0"/>
              </a:rPr>
              <a:t>Presentation template guide.</a:t>
            </a:r>
          </a:p>
        </p:txBody>
      </p:sp>
      <p:sp>
        <p:nvSpPr>
          <p:cNvPr id="15365" name="Rectangle 4"/>
          <p:cNvSpPr>
            <a:spLocks noChangeArrowheads="1"/>
          </p:cNvSpPr>
          <p:nvPr/>
        </p:nvSpPr>
        <p:spPr bwMode="auto">
          <a:xfrm>
            <a:off x="2289175" y="3690938"/>
            <a:ext cx="685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pic>
        <p:nvPicPr>
          <p:cNvPr id="15366" name="Picture 5" descr="Header&amp;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763" y="5006975"/>
            <a:ext cx="1522412"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descr="RapidLay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388" y="6380163"/>
            <a:ext cx="3292475"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9428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22363"/>
            <a:ext cx="7772400" cy="2387600"/>
          </a:xfrm>
        </p:spPr>
        <p:txBody>
          <a:bodyPr anchor="b"/>
          <a:lstStyle>
            <a:lvl1pPr algn="ctr">
              <a:defRPr sz="6000" b="1" baseline="0">
                <a:solidFill>
                  <a:srgbClr val="518367"/>
                </a:solidFill>
              </a:defRPr>
            </a:lvl1pPr>
          </a:lstStyle>
          <a:p>
            <a:r>
              <a:rPr lang="en-US" dirty="0" smtClean="0"/>
              <a:t>Click to add title</a:t>
            </a:r>
            <a:endParaRPr lang="en-US" dirty="0"/>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baseline="0">
                <a:solidFill>
                  <a:srgbClr val="706F6F"/>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speaker names</a:t>
            </a:r>
            <a:endParaRPr lang="en-US" dirty="0"/>
          </a:p>
        </p:txBody>
      </p:sp>
      <p:sp>
        <p:nvSpPr>
          <p:cNvPr id="4" name="Date Placeholder 3"/>
          <p:cNvSpPr>
            <a:spLocks noGrp="1"/>
          </p:cNvSpPr>
          <p:nvPr>
            <p:ph type="dt" sz="half" idx="10"/>
          </p:nvPr>
        </p:nvSpPr>
        <p:spPr/>
        <p:txBody>
          <a:bodyPr/>
          <a:lstStyle/>
          <a:p>
            <a:fld id="{AF99C4C1-EF68-4613-9037-0E3013D0597D}" type="datetimeFigureOut">
              <a:rPr lang="en-GB" smtClean="0"/>
              <a:t>18/03/2019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525704-6740-42AD-8C92-DCD2AC9A9303}" type="slidenum">
              <a:rPr lang="en-GB" smtClean="0"/>
              <a:t>‹#›</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7599" y="153256"/>
            <a:ext cx="1417307" cy="845051"/>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118" y="181749"/>
            <a:ext cx="3129964" cy="838942"/>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84584" y="355600"/>
            <a:ext cx="1958765" cy="511786"/>
          </a:xfrm>
          <a:prstGeom prst="rect">
            <a:avLst/>
          </a:prstGeom>
        </p:spPr>
      </p:pic>
    </p:spTree>
    <p:extLst>
      <p:ext uri="{BB962C8B-B14F-4D97-AF65-F5344CB8AC3E}">
        <p14:creationId xmlns:p14="http://schemas.microsoft.com/office/powerpoint/2010/main" val="3713074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42753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9" descr="ScreenShot002.bmp"/>
          <p:cNvPicPr>
            <a:picLocks noChangeAspect="1"/>
          </p:cNvPicPr>
          <p:nvPr userDrawn="1"/>
        </p:nvPicPr>
        <p:blipFill>
          <a:blip r:embed="rId2">
            <a:extLst>
              <a:ext uri="{28A0092B-C50C-407E-A947-70E740481C1C}">
                <a14:useLocalDpi xmlns:a14="http://schemas.microsoft.com/office/drawing/2010/main" val="0"/>
              </a:ext>
            </a:extLst>
          </a:blip>
          <a:srcRect l="75987" t="12201" r="5113" b="53780"/>
          <a:stretch>
            <a:fillRect/>
          </a:stretch>
        </p:blipFill>
        <p:spPr bwMode="auto">
          <a:xfrm>
            <a:off x="0" y="0"/>
            <a:ext cx="91440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ScreenShot001.bmp"/>
          <p:cNvPicPr>
            <a:picLocks noChangeAspect="1"/>
          </p:cNvPicPr>
          <p:nvPr userDrawn="1"/>
        </p:nvPicPr>
        <p:blipFill>
          <a:blip r:embed="rId3">
            <a:extLst>
              <a:ext uri="{28A0092B-C50C-407E-A947-70E740481C1C}">
                <a14:useLocalDpi xmlns:a14="http://schemas.microsoft.com/office/drawing/2010/main" val="0"/>
              </a:ext>
            </a:extLst>
          </a:blip>
          <a:srcRect l="5113" t="19760" r="68112" b="50000"/>
          <a:stretch>
            <a:fillRect/>
          </a:stretch>
        </p:blipFill>
        <p:spPr bwMode="auto">
          <a:xfrm>
            <a:off x="0" y="6291263"/>
            <a:ext cx="91440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645633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24315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550561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275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4649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5656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87553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0960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0" y="0"/>
            <a:ext cx="67056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083000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84702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 style</a:t>
            </a:r>
            <a:endParaRPr lang="en-US" dirty="0"/>
          </a:p>
        </p:txBody>
      </p:sp>
      <p:sp>
        <p:nvSpPr>
          <p:cNvPr id="3" name="Content Placeholder 2"/>
          <p:cNvSpPr>
            <a:spLocks noGrp="1"/>
          </p:cNvSpPr>
          <p:nvPr>
            <p:ph idx="1" hasCustomPrompt="1"/>
          </p:nvPr>
        </p:nvSpPr>
        <p:spPr/>
        <p:txBody>
          <a:bodyPr/>
          <a:lstStyle>
            <a:lvl1pPr>
              <a:defRPr/>
            </a:lvl1pPr>
            <a:lvl2pPr>
              <a:defRPr/>
            </a:lvl2pPr>
            <a:lvl3pPr>
              <a:defRPr/>
            </a:lvl3pPr>
          </a:lstStyle>
          <a:p>
            <a:pPr lvl="0"/>
            <a:r>
              <a:rPr lang="en-US" dirty="0" smtClean="0"/>
              <a:t>Sub-heading</a:t>
            </a:r>
          </a:p>
          <a:p>
            <a:pPr lvl="1"/>
            <a:r>
              <a:rPr lang="en-US" dirty="0" smtClean="0"/>
              <a:t>Body text</a:t>
            </a:r>
          </a:p>
          <a:p>
            <a:pPr lvl="2"/>
            <a:r>
              <a:rPr lang="en-US" dirty="0" smtClean="0"/>
              <a:t>Captions and Annotations</a:t>
            </a:r>
          </a:p>
        </p:txBody>
      </p:sp>
      <p:sp>
        <p:nvSpPr>
          <p:cNvPr id="4" name="Date Placeholder 3"/>
          <p:cNvSpPr>
            <a:spLocks noGrp="1"/>
          </p:cNvSpPr>
          <p:nvPr>
            <p:ph type="dt" sz="half" idx="10"/>
          </p:nvPr>
        </p:nvSpPr>
        <p:spPr/>
        <p:txBody>
          <a:bodyPr/>
          <a:lstStyle/>
          <a:p>
            <a:fld id="{AF99C4C1-EF68-4613-9037-0E3013D0597D}" type="datetimeFigureOut">
              <a:rPr lang="en-GB" smtClean="0"/>
              <a:t>18/03/2019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525704-6740-42AD-8C92-DCD2AC9A9303}"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9743" y="5990565"/>
            <a:ext cx="1417307" cy="845051"/>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262" y="6019058"/>
            <a:ext cx="3129964" cy="838942"/>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46728" y="6192909"/>
            <a:ext cx="1958765" cy="511786"/>
          </a:xfrm>
          <a:prstGeom prst="rect">
            <a:avLst/>
          </a:prstGeom>
        </p:spPr>
      </p:pic>
    </p:spTree>
    <p:extLst>
      <p:ext uri="{BB962C8B-B14F-4D97-AF65-F5344CB8AC3E}">
        <p14:creationId xmlns:p14="http://schemas.microsoft.com/office/powerpoint/2010/main" val="324917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Date Placeholder 4"/>
          <p:cNvSpPr>
            <a:spLocks noGrp="1"/>
          </p:cNvSpPr>
          <p:nvPr>
            <p:ph type="dt" sz="half" idx="10"/>
          </p:nvPr>
        </p:nvSpPr>
        <p:spPr/>
        <p:txBody>
          <a:bodyPr/>
          <a:lstStyle/>
          <a:p>
            <a:fld id="{AF99C4C1-EF68-4613-9037-0E3013D0597D}" type="datetimeFigureOut">
              <a:rPr lang="en-GB" smtClean="0"/>
              <a:t>18/03/2019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525704-6740-42AD-8C92-DCD2AC9A9303}" type="slidenum">
              <a:rPr lang="en-GB" smtClean="0"/>
              <a:t>‹#›</a:t>
            </a:fld>
            <a:endParaRPr lang="en-GB"/>
          </a:p>
        </p:txBody>
      </p:sp>
    </p:spTree>
    <p:extLst>
      <p:ext uri="{BB962C8B-B14F-4D97-AF65-F5344CB8AC3E}">
        <p14:creationId xmlns:p14="http://schemas.microsoft.com/office/powerpoint/2010/main" val="1464388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F99C4C1-EF68-4613-9037-0E3013D0597D}" type="datetimeFigureOut">
              <a:rPr lang="en-GB" smtClean="0"/>
              <a:t>18/03/2019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C525704-6740-42AD-8C92-DCD2AC9A9303}" type="slidenum">
              <a:rPr lang="en-GB" smtClean="0"/>
              <a:t>‹#›</a:t>
            </a:fld>
            <a:endParaRPr lang="en-GB"/>
          </a:p>
        </p:txBody>
      </p:sp>
    </p:spTree>
    <p:extLst>
      <p:ext uri="{BB962C8B-B14F-4D97-AF65-F5344CB8AC3E}">
        <p14:creationId xmlns:p14="http://schemas.microsoft.com/office/powerpoint/2010/main" val="1185445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99C4C1-EF68-4613-9037-0E3013D0597D}" type="datetimeFigureOut">
              <a:rPr lang="en-GB" smtClean="0"/>
              <a:t>18/03/2019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C525704-6740-42AD-8C92-DCD2AC9A9303}" type="slidenum">
              <a:rPr lang="en-GB" smtClean="0"/>
              <a:t>‹#›</a:t>
            </a:fld>
            <a:endParaRPr lang="en-GB"/>
          </a:p>
        </p:txBody>
      </p:sp>
    </p:spTree>
    <p:extLst>
      <p:ext uri="{BB962C8B-B14F-4D97-AF65-F5344CB8AC3E}">
        <p14:creationId xmlns:p14="http://schemas.microsoft.com/office/powerpoint/2010/main" val="4021435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AF99C4C1-EF68-4613-9037-0E3013D0597D}" type="datetimeFigureOut">
              <a:rPr lang="en-GB" smtClean="0"/>
              <a:t>18/03/2019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525704-6740-42AD-8C92-DCD2AC9A9303}" type="slidenum">
              <a:rPr lang="en-GB" smtClean="0"/>
              <a:t>‹#›</a:t>
            </a:fld>
            <a:endParaRPr lang="en-GB"/>
          </a:p>
        </p:txBody>
      </p:sp>
    </p:spTree>
    <p:extLst>
      <p:ext uri="{BB962C8B-B14F-4D97-AF65-F5344CB8AC3E}">
        <p14:creationId xmlns:p14="http://schemas.microsoft.com/office/powerpoint/2010/main" val="2069827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AF99C4C1-EF68-4613-9037-0E3013D0597D}" type="datetimeFigureOut">
              <a:rPr lang="en-GB" smtClean="0"/>
              <a:t>18/03/2019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525704-6740-42AD-8C92-DCD2AC9A9303}" type="slidenum">
              <a:rPr lang="en-GB" smtClean="0"/>
              <a:t>‹#›</a:t>
            </a:fld>
            <a:endParaRPr lang="en-GB"/>
          </a:p>
        </p:txBody>
      </p:sp>
    </p:spTree>
    <p:extLst>
      <p:ext uri="{BB962C8B-B14F-4D97-AF65-F5344CB8AC3E}">
        <p14:creationId xmlns:p14="http://schemas.microsoft.com/office/powerpoint/2010/main" val="3159983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894241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descr="ScreenShot001.bmp"/>
          <p:cNvPicPr>
            <a:picLocks noChangeAspect="1"/>
          </p:cNvPicPr>
          <p:nvPr userDrawn="1"/>
        </p:nvPicPr>
        <p:blipFill>
          <a:blip r:embed="rId2">
            <a:extLst>
              <a:ext uri="{28A0092B-C50C-407E-A947-70E740481C1C}">
                <a14:useLocalDpi xmlns:a14="http://schemas.microsoft.com/office/drawing/2010/main" val="0"/>
              </a:ext>
            </a:extLst>
          </a:blip>
          <a:srcRect l="5113" t="19760" r="68112" b="50000"/>
          <a:stretch>
            <a:fillRect/>
          </a:stretch>
        </p:blipFill>
        <p:spPr bwMode="auto">
          <a:xfrm>
            <a:off x="0" y="6291263"/>
            <a:ext cx="91440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ScreenShot002.bmp"/>
          <p:cNvPicPr>
            <a:picLocks noChangeAspect="1"/>
          </p:cNvPicPr>
          <p:nvPr userDrawn="1"/>
        </p:nvPicPr>
        <p:blipFill>
          <a:blip r:embed="rId3">
            <a:extLst>
              <a:ext uri="{28A0092B-C50C-407E-A947-70E740481C1C}">
                <a14:useLocalDpi xmlns:a14="http://schemas.microsoft.com/office/drawing/2010/main" val="0"/>
              </a:ext>
            </a:extLst>
          </a:blip>
          <a:srcRect l="75987" t="12201" r="5113" b="53780"/>
          <a:stretch>
            <a:fillRect/>
          </a:stretch>
        </p:blipFill>
        <p:spPr bwMode="auto">
          <a:xfrm>
            <a:off x="0" y="0"/>
            <a:ext cx="91440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sz="3600"/>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3055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Sub-headings</a:t>
            </a:r>
          </a:p>
          <a:p>
            <a:pPr lvl="1"/>
            <a:r>
              <a:rPr lang="en-US" dirty="0" smtClean="0"/>
              <a:t>Body text</a:t>
            </a:r>
          </a:p>
          <a:p>
            <a:pPr lvl="2"/>
            <a:r>
              <a:rPr lang="en-US" dirty="0" smtClean="0"/>
              <a:t>Captions and Annotations</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99C4C1-EF68-4613-9037-0E3013D0597D}" type="datetimeFigureOut">
              <a:rPr lang="en-GB" smtClean="0"/>
              <a:t>18/03/2019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525704-6740-42AD-8C92-DCD2AC9A9303}" type="slidenum">
              <a:rPr lang="en-GB" smtClean="0"/>
              <a:t>‹#›</a:t>
            </a:fld>
            <a:endParaRPr lang="en-GB"/>
          </a:p>
        </p:txBody>
      </p:sp>
    </p:spTree>
    <p:extLst>
      <p:ext uri="{BB962C8B-B14F-4D97-AF65-F5344CB8AC3E}">
        <p14:creationId xmlns:p14="http://schemas.microsoft.com/office/powerpoint/2010/main" val="1424674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 id="2147483668" r:id="rId6"/>
    <p:sldLayoutId id="2147483669" r:id="rId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57B78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i="1" kern="1200">
          <a:solidFill>
            <a:srgbClr val="706F6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5"/>
          <p:cNvSpPr>
            <a:spLocks noChangeArrowheads="1"/>
          </p:cNvSpPr>
          <p:nvPr userDrawn="1"/>
        </p:nvSpPr>
        <p:spPr bwMode="auto">
          <a:xfrm>
            <a:off x="61913" y="71438"/>
            <a:ext cx="8969375" cy="9207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bg1"/>
                </a:solidFill>
                <a:latin typeface="Arial" panose="020B0604020202020204" pitchFamily="34" charset="0"/>
              </a:defRPr>
            </a:lvl1pPr>
            <a:lvl2pPr marL="742950" indent="-285750">
              <a:defRPr sz="3200">
                <a:solidFill>
                  <a:schemeClr val="bg1"/>
                </a:solidFill>
                <a:latin typeface="Arial" panose="020B0604020202020204" pitchFamily="34" charset="0"/>
              </a:defRPr>
            </a:lvl2pPr>
            <a:lvl3pPr marL="1143000" indent="-228600">
              <a:defRPr sz="3200">
                <a:solidFill>
                  <a:schemeClr val="bg1"/>
                </a:solidFill>
                <a:latin typeface="Arial" panose="020B0604020202020204" pitchFamily="34" charset="0"/>
              </a:defRPr>
            </a:lvl3pPr>
            <a:lvl4pPr marL="1600200" indent="-228600">
              <a:defRPr sz="3200">
                <a:solidFill>
                  <a:schemeClr val="bg1"/>
                </a:solidFill>
                <a:latin typeface="Arial" panose="020B0604020202020204" pitchFamily="34" charset="0"/>
              </a:defRPr>
            </a:lvl4pPr>
            <a:lvl5pPr marL="2057400" indent="-228600">
              <a:defRPr sz="3200">
                <a:solidFill>
                  <a:schemeClr val="bg1"/>
                </a:solidFill>
                <a:latin typeface="Arial" panose="020B0604020202020204" pitchFamily="34" charset="0"/>
              </a:defRPr>
            </a:lvl5pPr>
            <a:lvl6pPr marL="2514600" indent="-228600" eaLnBrk="0" fontAlgn="base" hangingPunct="0">
              <a:spcBef>
                <a:spcPct val="0"/>
              </a:spcBef>
              <a:spcAft>
                <a:spcPct val="0"/>
              </a:spcAft>
              <a:defRPr sz="3200">
                <a:solidFill>
                  <a:schemeClr val="bg1"/>
                </a:solidFill>
                <a:latin typeface="Arial" panose="020B0604020202020204" pitchFamily="34" charset="0"/>
              </a:defRPr>
            </a:lvl6pPr>
            <a:lvl7pPr marL="2971800" indent="-228600" eaLnBrk="0" fontAlgn="base" hangingPunct="0">
              <a:spcBef>
                <a:spcPct val="0"/>
              </a:spcBef>
              <a:spcAft>
                <a:spcPct val="0"/>
              </a:spcAft>
              <a:defRPr sz="3200">
                <a:solidFill>
                  <a:schemeClr val="bg1"/>
                </a:solidFill>
                <a:latin typeface="Arial" panose="020B0604020202020204" pitchFamily="34" charset="0"/>
              </a:defRPr>
            </a:lvl7pPr>
            <a:lvl8pPr marL="3429000" indent="-228600" eaLnBrk="0" fontAlgn="base" hangingPunct="0">
              <a:spcBef>
                <a:spcPct val="0"/>
              </a:spcBef>
              <a:spcAft>
                <a:spcPct val="0"/>
              </a:spcAft>
              <a:defRPr sz="3200">
                <a:solidFill>
                  <a:schemeClr val="bg1"/>
                </a:solidFill>
                <a:latin typeface="Arial" panose="020B0604020202020204" pitchFamily="34" charset="0"/>
              </a:defRPr>
            </a:lvl8pPr>
            <a:lvl9pPr marL="3886200" indent="-228600" eaLnBrk="0" fontAlgn="base" hangingPunct="0">
              <a:spcBef>
                <a:spcPct val="0"/>
              </a:spcBef>
              <a:spcAft>
                <a:spcPct val="0"/>
              </a:spcAft>
              <a:defRPr sz="3200">
                <a:solidFill>
                  <a:schemeClr val="bg1"/>
                </a:solidFill>
                <a:latin typeface="Arial" panose="020B0604020202020204" pitchFamily="34" charset="0"/>
              </a:defRPr>
            </a:lvl9pPr>
          </a:lstStyle>
          <a:p>
            <a:pPr eaLnBrk="1" hangingPunct="1">
              <a:defRPr/>
            </a:pPr>
            <a:endParaRPr lang="en-GB" altLang="en-US" smtClean="0"/>
          </a:p>
        </p:txBody>
      </p:sp>
      <p:sp>
        <p:nvSpPr>
          <p:cNvPr id="1027" name="Rectangle 2"/>
          <p:cNvSpPr>
            <a:spLocks noGrp="1" noChangeArrowheads="1"/>
          </p:cNvSpPr>
          <p:nvPr>
            <p:ph type="title"/>
          </p:nvPr>
        </p:nvSpPr>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73898110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iming>
    <p:tnLst>
      <p:par>
        <p:cTn id="1" dur="indefinite" restart="never" nodeType="tmRoot"/>
      </p:par>
    </p:tnLst>
  </p:timing>
  <p:txStyles>
    <p:title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Arial" charset="0"/>
        </a:defRPr>
      </a:lvl2pPr>
      <a:lvl3pPr algn="ctr" rtl="0" eaLnBrk="0" fontAlgn="base" hangingPunct="0">
        <a:spcBef>
          <a:spcPct val="0"/>
        </a:spcBef>
        <a:spcAft>
          <a:spcPct val="0"/>
        </a:spcAft>
        <a:defRPr sz="2800">
          <a:solidFill>
            <a:schemeClr val="bg1"/>
          </a:solidFill>
          <a:latin typeface="Arial" charset="0"/>
        </a:defRPr>
      </a:lvl3pPr>
      <a:lvl4pPr algn="ctr" rtl="0" eaLnBrk="0" fontAlgn="base" hangingPunct="0">
        <a:spcBef>
          <a:spcPct val="0"/>
        </a:spcBef>
        <a:spcAft>
          <a:spcPct val="0"/>
        </a:spcAft>
        <a:defRPr sz="2800">
          <a:solidFill>
            <a:schemeClr val="bg1"/>
          </a:solidFill>
          <a:latin typeface="Arial" charset="0"/>
        </a:defRPr>
      </a:lvl4pPr>
      <a:lvl5pPr algn="ctr" rtl="0" eaLnBrk="0" fontAlgn="base" hangingPunct="0">
        <a:spcBef>
          <a:spcPct val="0"/>
        </a:spcBef>
        <a:spcAft>
          <a:spcPct val="0"/>
        </a:spcAft>
        <a:defRPr sz="2800">
          <a:solidFill>
            <a:schemeClr val="bg1"/>
          </a:solidFill>
          <a:latin typeface="Arial" charset="0"/>
        </a:defRPr>
      </a:lvl5pPr>
      <a:lvl6pPr marL="457200" algn="ctr" rtl="0" fontAlgn="base">
        <a:spcBef>
          <a:spcPct val="0"/>
        </a:spcBef>
        <a:spcAft>
          <a:spcPct val="0"/>
        </a:spcAft>
        <a:defRPr sz="2800">
          <a:solidFill>
            <a:schemeClr val="bg1"/>
          </a:solidFill>
          <a:latin typeface="Arial" charset="0"/>
        </a:defRPr>
      </a:lvl6pPr>
      <a:lvl7pPr marL="914400" algn="ctr" rtl="0" fontAlgn="base">
        <a:spcBef>
          <a:spcPct val="0"/>
        </a:spcBef>
        <a:spcAft>
          <a:spcPct val="0"/>
        </a:spcAft>
        <a:defRPr sz="2800">
          <a:solidFill>
            <a:schemeClr val="bg1"/>
          </a:solidFill>
          <a:latin typeface="Arial" charset="0"/>
        </a:defRPr>
      </a:lvl7pPr>
      <a:lvl8pPr marL="1371600" algn="ctr" rtl="0" fontAlgn="base">
        <a:spcBef>
          <a:spcPct val="0"/>
        </a:spcBef>
        <a:spcAft>
          <a:spcPct val="0"/>
        </a:spcAft>
        <a:defRPr sz="2800">
          <a:solidFill>
            <a:schemeClr val="bg1"/>
          </a:solidFill>
          <a:latin typeface="Arial" charset="0"/>
        </a:defRPr>
      </a:lvl8pPr>
      <a:lvl9pPr marL="1828800" algn="ctr" rtl="0" fontAlgn="base">
        <a:spcBef>
          <a:spcPct val="0"/>
        </a:spcBef>
        <a:spcAft>
          <a:spcPct val="0"/>
        </a:spcAft>
        <a:defRPr sz="28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239" t="7275" r="5547" b="21504"/>
          <a:stretch/>
        </p:blipFill>
        <p:spPr>
          <a:xfrm>
            <a:off x="0" y="1126274"/>
            <a:ext cx="9144000" cy="5731726"/>
          </a:xfrm>
          <a:prstGeom prst="rect">
            <a:avLst/>
          </a:prstGeom>
        </p:spPr>
      </p:pic>
      <p:sp>
        <p:nvSpPr>
          <p:cNvPr id="2" name="Title 1"/>
          <p:cNvSpPr>
            <a:spLocks noGrp="1"/>
          </p:cNvSpPr>
          <p:nvPr>
            <p:ph type="ctrTitle"/>
          </p:nvPr>
        </p:nvSpPr>
        <p:spPr>
          <a:xfrm>
            <a:off x="685800" y="1969390"/>
            <a:ext cx="7772400" cy="2387600"/>
          </a:xfrm>
        </p:spPr>
        <p:txBody>
          <a:bodyPr/>
          <a:lstStyle/>
          <a:p>
            <a:r>
              <a:rPr lang="en-GB" dirty="0" smtClean="0">
                <a:solidFill>
                  <a:srgbClr val="F2EEE7"/>
                </a:solidFill>
              </a:rPr>
              <a:t>Social science research methods</a:t>
            </a:r>
            <a:endParaRPr lang="en-GB" dirty="0">
              <a:solidFill>
                <a:srgbClr val="F2EEE7"/>
              </a:solidFill>
            </a:endParaRPr>
          </a:p>
        </p:txBody>
      </p:sp>
      <p:sp>
        <p:nvSpPr>
          <p:cNvPr id="3" name="Subtitle 2"/>
          <p:cNvSpPr>
            <a:spLocks noGrp="1"/>
          </p:cNvSpPr>
          <p:nvPr>
            <p:ph type="subTitle" idx="1"/>
          </p:nvPr>
        </p:nvSpPr>
        <p:spPr>
          <a:xfrm>
            <a:off x="1143000" y="4654380"/>
            <a:ext cx="6858000" cy="1241822"/>
          </a:xfrm>
        </p:spPr>
        <p:txBody>
          <a:bodyPr/>
          <a:lstStyle/>
          <a:p>
            <a:r>
              <a:rPr lang="en-GB" dirty="0" smtClean="0">
                <a:solidFill>
                  <a:srgbClr val="F2EEE7"/>
                </a:solidFill>
              </a:rPr>
              <a:t>A training course offered by the </a:t>
            </a:r>
            <a:br>
              <a:rPr lang="en-GB" dirty="0" smtClean="0">
                <a:solidFill>
                  <a:srgbClr val="F2EEE7"/>
                </a:solidFill>
              </a:rPr>
            </a:br>
            <a:r>
              <a:rPr lang="en-GB" dirty="0" smtClean="0">
                <a:solidFill>
                  <a:srgbClr val="F2EEE7"/>
                </a:solidFill>
              </a:rPr>
              <a:t>Development Corridors Partnership</a:t>
            </a:r>
          </a:p>
          <a:p>
            <a:endParaRPr lang="en-GB" dirty="0">
              <a:solidFill>
                <a:srgbClr val="F2EEE7"/>
              </a:solidFill>
            </a:endParaRPr>
          </a:p>
          <a:p>
            <a:r>
              <a:rPr lang="en-GB" dirty="0" smtClean="0">
                <a:solidFill>
                  <a:srgbClr val="F2EEE7"/>
                </a:solidFill>
              </a:rPr>
              <a:t>March 18</a:t>
            </a:r>
            <a:r>
              <a:rPr lang="en-GB" baseline="30000" dirty="0" smtClean="0">
                <a:solidFill>
                  <a:srgbClr val="F2EEE7"/>
                </a:solidFill>
              </a:rPr>
              <a:t>th</a:t>
            </a:r>
            <a:r>
              <a:rPr lang="en-GB" dirty="0" smtClean="0">
                <a:solidFill>
                  <a:srgbClr val="F2EEE7"/>
                </a:solidFill>
              </a:rPr>
              <a:t> and 19</a:t>
            </a:r>
            <a:r>
              <a:rPr lang="en-GB" baseline="30000" dirty="0" smtClean="0">
                <a:solidFill>
                  <a:srgbClr val="F2EEE7"/>
                </a:solidFill>
              </a:rPr>
              <a:t>th</a:t>
            </a:r>
            <a:r>
              <a:rPr lang="en-GB" dirty="0" smtClean="0">
                <a:solidFill>
                  <a:srgbClr val="F2EEE7"/>
                </a:solidFill>
              </a:rPr>
              <a:t> 2019, Nairobi</a:t>
            </a:r>
            <a:endParaRPr lang="en-GB" dirty="0">
              <a:solidFill>
                <a:srgbClr val="F2EEE7"/>
              </a:solidFill>
            </a:endParaRPr>
          </a:p>
        </p:txBody>
      </p:sp>
      <p:sp>
        <p:nvSpPr>
          <p:cNvPr id="4" name="Rectangle 3"/>
          <p:cNvSpPr/>
          <p:nvPr/>
        </p:nvSpPr>
        <p:spPr>
          <a:xfrm>
            <a:off x="4450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6" name="Rectangle 5"/>
          <p:cNvSpPr/>
          <p:nvPr/>
        </p:nvSpPr>
        <p:spPr>
          <a:xfrm>
            <a:off x="4450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7" name="Rectangle 6"/>
          <p:cNvSpPr/>
          <p:nvPr/>
        </p:nvSpPr>
        <p:spPr>
          <a:xfrm>
            <a:off x="4450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Tree>
    <p:extLst>
      <p:ext uri="{BB962C8B-B14F-4D97-AF65-F5344CB8AC3E}">
        <p14:creationId xmlns:p14="http://schemas.microsoft.com/office/powerpoint/2010/main" val="15300718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social science?</a:t>
            </a:r>
            <a:endParaRPr lang="en-GB" dirty="0"/>
          </a:p>
        </p:txBody>
      </p:sp>
      <p:sp>
        <p:nvSpPr>
          <p:cNvPr id="3" name="Content Placeholder 2"/>
          <p:cNvSpPr>
            <a:spLocks noGrp="1"/>
          </p:cNvSpPr>
          <p:nvPr>
            <p:ph idx="1"/>
          </p:nvPr>
        </p:nvSpPr>
        <p:spPr>
          <a:xfrm>
            <a:off x="628650" y="1690689"/>
            <a:ext cx="7886700" cy="4351338"/>
          </a:xfrm>
        </p:spPr>
        <p:txBody>
          <a:bodyPr>
            <a:normAutofit/>
          </a:bodyPr>
          <a:lstStyle/>
          <a:p>
            <a:pPr marL="457200" indent="-457200">
              <a:buFont typeface="Arial" panose="020B0604020202020204" pitchFamily="34" charset="0"/>
              <a:buChar char="•"/>
            </a:pPr>
            <a:r>
              <a:rPr lang="en-GB" sz="2400" i="1" dirty="0" smtClean="0">
                <a:solidFill>
                  <a:schemeClr val="tx1"/>
                </a:solidFill>
              </a:rPr>
              <a:t>“The scientific study of human society and social relationships” </a:t>
            </a:r>
            <a:r>
              <a:rPr lang="en-GB" sz="2400" dirty="0" smtClean="0">
                <a:solidFill>
                  <a:schemeClr val="tx1"/>
                </a:solidFill>
              </a:rPr>
              <a:t>(Oxford English Dictionary)</a:t>
            </a:r>
          </a:p>
          <a:p>
            <a:pPr marL="457200" indent="-457200">
              <a:buFont typeface="Arial" panose="020B0604020202020204" pitchFamily="34" charset="0"/>
              <a:buChar char="•"/>
            </a:pPr>
            <a:r>
              <a:rPr lang="en-GB" sz="2400" dirty="0" smtClean="0">
                <a:solidFill>
                  <a:schemeClr val="tx1"/>
                </a:solidFill>
              </a:rPr>
              <a:t>Includes multiple disciplines, each with it’s own specialism and approach</a:t>
            </a:r>
          </a:p>
          <a:p>
            <a:pPr marL="457200" indent="-457200">
              <a:buFont typeface="Arial" panose="020B0604020202020204" pitchFamily="34" charset="0"/>
              <a:buChar char="•"/>
            </a:pPr>
            <a:r>
              <a:rPr lang="en-GB" sz="2400" dirty="0" smtClean="0">
                <a:solidFill>
                  <a:schemeClr val="tx1"/>
                </a:solidFill>
              </a:rPr>
              <a:t>Sometimes divided into ‘classic’ (e.g. anthropology), and ‘applied’ (e.g. development studies)</a:t>
            </a:r>
          </a:p>
          <a:p>
            <a:pPr marL="457200" indent="-457200">
              <a:buFont typeface="Arial" panose="020B0604020202020204" pitchFamily="34" charset="0"/>
              <a:buChar char="•"/>
            </a:pPr>
            <a:r>
              <a:rPr lang="en-GB" sz="2400" dirty="0" smtClean="0">
                <a:solidFill>
                  <a:schemeClr val="tx1"/>
                </a:solidFill>
              </a:rPr>
              <a:t>Social scientists study a wide range of social phenomena, social processes and individual attributes</a:t>
            </a:r>
            <a:endParaRPr lang="en-GB" sz="2400" dirty="0">
              <a:solidFill>
                <a:schemeClr val="tx1"/>
              </a:solidFill>
            </a:endParaRPr>
          </a:p>
        </p:txBody>
      </p:sp>
    </p:spTree>
    <p:extLst>
      <p:ext uri="{BB962C8B-B14F-4D97-AF65-F5344CB8AC3E}">
        <p14:creationId xmlns:p14="http://schemas.microsoft.com/office/powerpoint/2010/main" val="288365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7398" y="262910"/>
            <a:ext cx="7083864" cy="5513686"/>
          </a:xfrm>
          <a:prstGeom prst="rect">
            <a:avLst/>
          </a:prstGeom>
        </p:spPr>
      </p:pic>
      <p:sp>
        <p:nvSpPr>
          <p:cNvPr id="7" name="TextBox 6"/>
          <p:cNvSpPr txBox="1"/>
          <p:nvPr/>
        </p:nvSpPr>
        <p:spPr>
          <a:xfrm>
            <a:off x="837398" y="5265019"/>
            <a:ext cx="3465095" cy="646331"/>
          </a:xfrm>
          <a:prstGeom prst="rect">
            <a:avLst/>
          </a:prstGeom>
          <a:noFill/>
        </p:spPr>
        <p:txBody>
          <a:bodyPr wrap="square" rtlCol="0">
            <a:spAutoFit/>
          </a:bodyPr>
          <a:lstStyle/>
          <a:p>
            <a:r>
              <a:rPr lang="en-GB" dirty="0" smtClean="0"/>
              <a:t>Bennett et al. (2017) </a:t>
            </a:r>
            <a:r>
              <a:rPr lang="en-GB" i="1" dirty="0" smtClean="0"/>
              <a:t>Biological Conservation</a:t>
            </a:r>
            <a:r>
              <a:rPr lang="en-GB" dirty="0" smtClean="0"/>
              <a:t> 205: 93-108</a:t>
            </a:r>
            <a:endParaRPr lang="en-GB" dirty="0"/>
          </a:p>
        </p:txBody>
      </p:sp>
    </p:spTree>
    <p:extLst>
      <p:ext uri="{BB962C8B-B14F-4D97-AF65-F5344CB8AC3E}">
        <p14:creationId xmlns:p14="http://schemas.microsoft.com/office/powerpoint/2010/main" val="41768581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social science?</a:t>
            </a:r>
            <a:endParaRPr lang="en-GB" dirty="0"/>
          </a:p>
        </p:txBody>
      </p:sp>
      <p:sp>
        <p:nvSpPr>
          <p:cNvPr id="3" name="Content Placeholder 2"/>
          <p:cNvSpPr>
            <a:spLocks noGrp="1"/>
          </p:cNvSpPr>
          <p:nvPr>
            <p:ph idx="1"/>
          </p:nvPr>
        </p:nvSpPr>
        <p:spPr>
          <a:xfrm>
            <a:off x="628650" y="1690689"/>
            <a:ext cx="7886700" cy="4351338"/>
          </a:xfrm>
        </p:spPr>
        <p:txBody>
          <a:bodyPr>
            <a:normAutofit/>
          </a:bodyPr>
          <a:lstStyle/>
          <a:p>
            <a:pPr marL="457200" indent="-457200">
              <a:buFont typeface="Arial" panose="020B0604020202020204" pitchFamily="34" charset="0"/>
              <a:buChar char="•"/>
            </a:pPr>
            <a:r>
              <a:rPr lang="en-GB" sz="2400" dirty="0" smtClean="0">
                <a:solidFill>
                  <a:schemeClr val="tx1"/>
                </a:solidFill>
              </a:rPr>
              <a:t>Social scientists work at a wide range of scales</a:t>
            </a:r>
            <a:endParaRPr lang="en-GB" sz="2400" dirty="0">
              <a:solidFill>
                <a:schemeClr val="tx1"/>
              </a:solidFill>
            </a:endParaRPr>
          </a:p>
        </p:txBody>
      </p:sp>
    </p:spTree>
    <p:extLst>
      <p:ext uri="{BB962C8B-B14F-4D97-AF65-F5344CB8AC3E}">
        <p14:creationId xmlns:p14="http://schemas.microsoft.com/office/powerpoint/2010/main" val="16606548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517333" y="4235114"/>
            <a:ext cx="1568917" cy="1477328"/>
          </a:xfrm>
          <a:prstGeom prst="rect">
            <a:avLst/>
          </a:prstGeom>
          <a:noFill/>
        </p:spPr>
        <p:txBody>
          <a:bodyPr wrap="square" rtlCol="0">
            <a:spAutoFit/>
          </a:bodyPr>
          <a:lstStyle/>
          <a:p>
            <a:r>
              <a:rPr lang="en-GB" dirty="0" smtClean="0"/>
              <a:t>Bennett et al. (2017) </a:t>
            </a:r>
            <a:r>
              <a:rPr lang="en-GB" i="1" dirty="0" smtClean="0"/>
              <a:t>Biological Conservation</a:t>
            </a:r>
            <a:r>
              <a:rPr lang="en-GB" dirty="0" smtClean="0"/>
              <a:t> 205: 93-108</a:t>
            </a:r>
            <a:endParaRPr lang="en-GB"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658118" y="119730"/>
            <a:ext cx="5731510" cy="5688965"/>
          </a:xfrm>
          <a:prstGeom prst="rect">
            <a:avLst/>
          </a:prstGeom>
          <a:noFill/>
          <a:ln>
            <a:noFill/>
          </a:ln>
        </p:spPr>
      </p:pic>
    </p:spTree>
    <p:extLst>
      <p:ext uri="{BB962C8B-B14F-4D97-AF65-F5344CB8AC3E}">
        <p14:creationId xmlns:p14="http://schemas.microsoft.com/office/powerpoint/2010/main" val="2993995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The role of social science in conservation and development</a:t>
            </a:r>
          </a:p>
        </p:txBody>
      </p:sp>
      <p:sp>
        <p:nvSpPr>
          <p:cNvPr id="3" name="Content Placeholder 2"/>
          <p:cNvSpPr>
            <a:spLocks noGrp="1"/>
          </p:cNvSpPr>
          <p:nvPr>
            <p:ph idx="1"/>
          </p:nvPr>
        </p:nvSpPr>
        <p:spPr>
          <a:xfrm>
            <a:off x="628650" y="1767691"/>
            <a:ext cx="7886700" cy="4351338"/>
          </a:xfrm>
        </p:spPr>
        <p:txBody>
          <a:bodyPr>
            <a:normAutofit/>
          </a:bodyPr>
          <a:lstStyle/>
          <a:p>
            <a:pPr marL="457200" indent="-457200">
              <a:buFont typeface="Arial" panose="020B0604020202020204" pitchFamily="34" charset="0"/>
              <a:buChar char="•"/>
            </a:pPr>
            <a:r>
              <a:rPr lang="en-GB" sz="2400" dirty="0" smtClean="0">
                <a:solidFill>
                  <a:schemeClr val="tx1"/>
                </a:solidFill>
              </a:rPr>
              <a:t>Conservation issues (e.g. biodiversity loss) occur because of the actions of people</a:t>
            </a:r>
          </a:p>
          <a:p>
            <a:pPr marL="457200" indent="-457200">
              <a:buFont typeface="Arial" panose="020B0604020202020204" pitchFamily="34" charset="0"/>
              <a:buChar char="•"/>
            </a:pPr>
            <a:r>
              <a:rPr lang="en-GB" sz="2400" dirty="0" smtClean="0">
                <a:solidFill>
                  <a:schemeClr val="tx1"/>
                </a:solidFill>
              </a:rPr>
              <a:t>Development is about the wellbeing and livelihoods of people</a:t>
            </a:r>
          </a:p>
          <a:p>
            <a:pPr marL="457200" indent="-457200">
              <a:buFont typeface="Arial" panose="020B0604020202020204" pitchFamily="34" charset="0"/>
              <a:buChar char="•"/>
            </a:pPr>
            <a:r>
              <a:rPr lang="en-GB" sz="2400" dirty="0" smtClean="0">
                <a:solidFill>
                  <a:schemeClr val="tx1"/>
                </a:solidFill>
              </a:rPr>
              <a:t>Both fields are therefore inescapably social. To understand what is happening and improve the situation </a:t>
            </a:r>
            <a:r>
              <a:rPr lang="en-GB" sz="2400" i="1" dirty="0" smtClean="0">
                <a:solidFill>
                  <a:schemeClr val="tx1"/>
                </a:solidFill>
              </a:rPr>
              <a:t>social science is needed</a:t>
            </a:r>
          </a:p>
          <a:p>
            <a:pPr marL="457200" indent="-457200">
              <a:buFont typeface="Arial" panose="020B0604020202020204" pitchFamily="34" charset="0"/>
              <a:buChar char="•"/>
            </a:pPr>
            <a:r>
              <a:rPr lang="en-GB" sz="2400" dirty="0">
                <a:solidFill>
                  <a:schemeClr val="tx1"/>
                </a:solidFill>
              </a:rPr>
              <a:t>However, most conservationists have a background in biology. This is useful, but not enough</a:t>
            </a:r>
          </a:p>
          <a:p>
            <a:pPr marL="457200" indent="-457200">
              <a:buFont typeface="Arial" panose="020B0604020202020204" pitchFamily="34" charset="0"/>
              <a:buChar char="•"/>
            </a:pPr>
            <a:r>
              <a:rPr lang="en-GB" sz="2400" dirty="0">
                <a:solidFill>
                  <a:schemeClr val="tx1"/>
                </a:solidFill>
              </a:rPr>
              <a:t>There is widespread agreement that more social science capacity is required</a:t>
            </a:r>
          </a:p>
          <a:p>
            <a:pPr marL="457200" indent="-457200">
              <a:buFont typeface="Arial" panose="020B0604020202020204" pitchFamily="34" charset="0"/>
              <a:buChar char="•"/>
            </a:pPr>
            <a:endParaRPr lang="en-GB" sz="2400" dirty="0" smtClean="0">
              <a:solidFill>
                <a:schemeClr val="tx1"/>
              </a:solidFill>
            </a:endParaRPr>
          </a:p>
        </p:txBody>
      </p:sp>
    </p:spTree>
    <p:extLst>
      <p:ext uri="{BB962C8B-B14F-4D97-AF65-F5344CB8AC3E}">
        <p14:creationId xmlns:p14="http://schemas.microsoft.com/office/powerpoint/2010/main" val="286171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The role of social science in conservation and development</a:t>
            </a:r>
          </a:p>
        </p:txBody>
      </p:sp>
      <p:sp>
        <p:nvSpPr>
          <p:cNvPr id="3" name="Content Placeholder 2"/>
          <p:cNvSpPr>
            <a:spLocks noGrp="1"/>
          </p:cNvSpPr>
          <p:nvPr>
            <p:ph idx="1"/>
          </p:nvPr>
        </p:nvSpPr>
        <p:spPr>
          <a:xfrm>
            <a:off x="628650" y="1690691"/>
            <a:ext cx="7793455" cy="4351338"/>
          </a:xfrm>
        </p:spPr>
        <p:txBody>
          <a:bodyPr>
            <a:normAutofit/>
          </a:bodyPr>
          <a:lstStyle/>
          <a:p>
            <a:pPr marL="457200" indent="-457200">
              <a:buFont typeface="Arial" panose="020B0604020202020204" pitchFamily="34" charset="0"/>
              <a:buChar char="•"/>
            </a:pPr>
            <a:r>
              <a:rPr lang="en-GB" sz="2400" dirty="0" smtClean="0">
                <a:solidFill>
                  <a:schemeClr val="tx1"/>
                </a:solidFill>
              </a:rPr>
              <a:t>What purposes can social science play for conservation and development?</a:t>
            </a:r>
          </a:p>
          <a:p>
            <a:pPr marL="1143000" lvl="1" indent="-457200"/>
            <a:r>
              <a:rPr lang="en-GB" dirty="0" smtClean="0"/>
              <a:t>Instrumental </a:t>
            </a:r>
          </a:p>
          <a:p>
            <a:pPr marL="1600200" lvl="2" indent="-457200"/>
            <a:r>
              <a:rPr lang="en-GB" dirty="0">
                <a:solidFill>
                  <a:schemeClr val="tx1"/>
                </a:solidFill>
              </a:rPr>
              <a:t>e.g. working out an effective strategy to change behaviour</a:t>
            </a:r>
          </a:p>
          <a:p>
            <a:pPr marL="1143000" lvl="1" indent="-457200"/>
            <a:r>
              <a:rPr lang="en-GB" dirty="0" smtClean="0">
                <a:solidFill>
                  <a:schemeClr val="tx1"/>
                </a:solidFill>
              </a:rPr>
              <a:t>Descriptive </a:t>
            </a:r>
          </a:p>
          <a:p>
            <a:pPr marL="1600200" lvl="2" indent="-457200"/>
            <a:r>
              <a:rPr lang="en-GB" dirty="0" smtClean="0">
                <a:solidFill>
                  <a:schemeClr val="tx1"/>
                </a:solidFill>
              </a:rPr>
              <a:t>e.g. a historical account of conservation and development in Kenya</a:t>
            </a:r>
          </a:p>
          <a:p>
            <a:pPr marL="1143000" lvl="1" indent="-457200"/>
            <a:r>
              <a:rPr lang="en-GB" dirty="0" smtClean="0"/>
              <a:t>Reflexive</a:t>
            </a:r>
          </a:p>
          <a:p>
            <a:pPr marL="1600200" lvl="2" indent="-457200"/>
            <a:r>
              <a:rPr lang="en-GB" dirty="0">
                <a:solidFill>
                  <a:schemeClr val="tx1"/>
                </a:solidFill>
              </a:rPr>
              <a:t>e.g. asking critical questions about how development is framed &amp; justified</a:t>
            </a:r>
          </a:p>
          <a:p>
            <a:pPr marL="1143000" lvl="1" indent="-457200"/>
            <a:r>
              <a:rPr lang="en-GB" dirty="0" smtClean="0">
                <a:solidFill>
                  <a:schemeClr val="tx1"/>
                </a:solidFill>
              </a:rPr>
              <a:t>Generative</a:t>
            </a:r>
          </a:p>
          <a:p>
            <a:pPr marL="1600200" lvl="2" indent="-457200"/>
            <a:r>
              <a:rPr lang="en-GB" dirty="0" smtClean="0">
                <a:solidFill>
                  <a:schemeClr val="tx1"/>
                </a:solidFill>
              </a:rPr>
              <a:t>e.g. coming up with innovative concepts and practices</a:t>
            </a:r>
          </a:p>
          <a:p>
            <a:pPr marL="457200" indent="-457200"/>
            <a:endParaRPr lang="en-GB" sz="2400" dirty="0">
              <a:solidFill>
                <a:schemeClr val="tx1"/>
              </a:solidFill>
            </a:endParaRPr>
          </a:p>
        </p:txBody>
      </p:sp>
    </p:spTree>
    <p:extLst>
      <p:ext uri="{BB962C8B-B14F-4D97-AF65-F5344CB8AC3E}">
        <p14:creationId xmlns:p14="http://schemas.microsoft.com/office/powerpoint/2010/main" val="127610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The role of social science in conservation and development</a:t>
            </a:r>
          </a:p>
        </p:txBody>
      </p:sp>
      <p:sp>
        <p:nvSpPr>
          <p:cNvPr id="3" name="Content Placeholder 2"/>
          <p:cNvSpPr>
            <a:spLocks noGrp="1"/>
          </p:cNvSpPr>
          <p:nvPr>
            <p:ph idx="1"/>
          </p:nvPr>
        </p:nvSpPr>
        <p:spPr>
          <a:xfrm>
            <a:off x="628650" y="1690691"/>
            <a:ext cx="7886700" cy="4351338"/>
          </a:xfrm>
        </p:spPr>
        <p:txBody>
          <a:bodyPr>
            <a:normAutofit/>
          </a:bodyPr>
          <a:lstStyle/>
          <a:p>
            <a:pPr marL="457200" indent="-457200">
              <a:buFont typeface="Arial" panose="020B0604020202020204" pitchFamily="34" charset="0"/>
              <a:buChar char="•"/>
            </a:pPr>
            <a:r>
              <a:rPr lang="en-GB" sz="2400" dirty="0" smtClean="0">
                <a:solidFill>
                  <a:schemeClr val="tx1"/>
                </a:solidFill>
              </a:rPr>
              <a:t>Social </a:t>
            </a:r>
            <a:r>
              <a:rPr lang="en-GB" sz="2400" dirty="0">
                <a:solidFill>
                  <a:schemeClr val="tx1"/>
                </a:solidFill>
              </a:rPr>
              <a:t>science is not always intended to be ‘useful’ </a:t>
            </a:r>
            <a:r>
              <a:rPr lang="en-GB" sz="2400" dirty="0" smtClean="0">
                <a:solidFill>
                  <a:schemeClr val="tx1"/>
                </a:solidFill>
              </a:rPr>
              <a:t>or ‘for’ conservation and/or development</a:t>
            </a:r>
          </a:p>
          <a:p>
            <a:pPr marL="457200" indent="-457200">
              <a:buFont typeface="Arial" panose="020B0604020202020204" pitchFamily="34" charset="0"/>
              <a:buChar char="•"/>
            </a:pPr>
            <a:r>
              <a:rPr lang="en-GB" sz="2400" dirty="0" smtClean="0">
                <a:solidFill>
                  <a:schemeClr val="tx1"/>
                </a:solidFill>
              </a:rPr>
              <a:t>Social scientists often brought in late for an instrumental purpose</a:t>
            </a:r>
          </a:p>
          <a:p>
            <a:pPr marL="457200" indent="-457200">
              <a:buFont typeface="Arial" panose="020B0604020202020204" pitchFamily="34" charset="0"/>
              <a:buChar char="•"/>
            </a:pPr>
            <a:r>
              <a:rPr lang="en-GB" sz="2400" dirty="0" smtClean="0">
                <a:solidFill>
                  <a:schemeClr val="tx1"/>
                </a:solidFill>
              </a:rPr>
              <a:t>This undervalues their potential contribution</a:t>
            </a:r>
          </a:p>
          <a:p>
            <a:r>
              <a:rPr lang="en-GB" sz="2000" i="1" dirty="0" smtClean="0">
                <a:solidFill>
                  <a:schemeClr val="tx1"/>
                </a:solidFill>
              </a:rPr>
              <a:t>“social </a:t>
            </a:r>
            <a:r>
              <a:rPr lang="en-GB" sz="2000" i="1" dirty="0">
                <a:solidFill>
                  <a:schemeClr val="tx1"/>
                </a:solidFill>
              </a:rPr>
              <a:t>scientists are problem formulators, data collectors, analysts, and theory developers who can provide insights that can guide the social processes associated with </a:t>
            </a:r>
            <a:r>
              <a:rPr lang="en-GB" sz="2000" i="1" dirty="0" smtClean="0">
                <a:solidFill>
                  <a:schemeClr val="tx1"/>
                </a:solidFill>
              </a:rPr>
              <a:t>conservation [and development]” </a:t>
            </a:r>
            <a:r>
              <a:rPr lang="en-GB" sz="2000" dirty="0" smtClean="0">
                <a:solidFill>
                  <a:schemeClr val="tx1"/>
                </a:solidFill>
              </a:rPr>
              <a:t>(Bennett et al. 2016 </a:t>
            </a:r>
            <a:r>
              <a:rPr lang="en-GB" sz="2000" i="1" dirty="0" smtClean="0">
                <a:solidFill>
                  <a:schemeClr val="tx1"/>
                </a:solidFill>
              </a:rPr>
              <a:t>Conservation Biology </a:t>
            </a:r>
            <a:r>
              <a:rPr lang="en-GB" sz="2000" dirty="0" smtClean="0">
                <a:solidFill>
                  <a:schemeClr val="tx1"/>
                </a:solidFill>
              </a:rPr>
              <a:t>31:56-66)</a:t>
            </a:r>
            <a:endParaRPr lang="en-GB" sz="2000" i="1" dirty="0">
              <a:solidFill>
                <a:schemeClr val="tx1"/>
              </a:solidFill>
            </a:endParaRPr>
          </a:p>
          <a:p>
            <a:pPr marL="457200" indent="-457200">
              <a:buFont typeface="Arial" panose="020B0604020202020204" pitchFamily="34" charset="0"/>
              <a:buChar char="•"/>
            </a:pPr>
            <a:r>
              <a:rPr lang="en-GB" sz="2400" dirty="0">
                <a:solidFill>
                  <a:schemeClr val="tx1"/>
                </a:solidFill>
              </a:rPr>
              <a:t>Different conservation / development social science disciplines play different roles </a:t>
            </a:r>
          </a:p>
        </p:txBody>
      </p:sp>
    </p:spTree>
    <p:extLst>
      <p:ext uri="{BB962C8B-B14F-4D97-AF65-F5344CB8AC3E}">
        <p14:creationId xmlns:p14="http://schemas.microsoft.com/office/powerpoint/2010/main" val="403770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744746" y="234081"/>
            <a:ext cx="5731510" cy="5735320"/>
          </a:xfrm>
          <a:prstGeom prst="rect">
            <a:avLst/>
          </a:prstGeom>
          <a:noFill/>
          <a:ln>
            <a:noFill/>
          </a:ln>
        </p:spPr>
      </p:pic>
      <p:sp>
        <p:nvSpPr>
          <p:cNvPr id="7" name="TextBox 6"/>
          <p:cNvSpPr txBox="1"/>
          <p:nvPr/>
        </p:nvSpPr>
        <p:spPr>
          <a:xfrm>
            <a:off x="7517333" y="4235114"/>
            <a:ext cx="1568917" cy="1477328"/>
          </a:xfrm>
          <a:prstGeom prst="rect">
            <a:avLst/>
          </a:prstGeom>
          <a:noFill/>
        </p:spPr>
        <p:txBody>
          <a:bodyPr wrap="square" rtlCol="0">
            <a:spAutoFit/>
          </a:bodyPr>
          <a:lstStyle/>
          <a:p>
            <a:r>
              <a:rPr lang="en-GB" dirty="0" smtClean="0"/>
              <a:t>Bennett et al. (2017) </a:t>
            </a:r>
            <a:r>
              <a:rPr lang="en-GB" i="1" dirty="0" smtClean="0"/>
              <a:t>Biological Conservation</a:t>
            </a:r>
            <a:r>
              <a:rPr lang="en-GB" dirty="0" smtClean="0"/>
              <a:t> 205: 93-108</a:t>
            </a:r>
            <a:endParaRPr lang="en-GB" dirty="0"/>
          </a:p>
        </p:txBody>
      </p:sp>
    </p:spTree>
    <p:extLst>
      <p:ext uri="{BB962C8B-B14F-4D97-AF65-F5344CB8AC3E}">
        <p14:creationId xmlns:p14="http://schemas.microsoft.com/office/powerpoint/2010/main" val="16824135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6"/>
          <p:cNvSpPr>
            <a:spLocks noGrp="1"/>
          </p:cNvSpPr>
          <p:nvPr>
            <p:ph idx="1"/>
          </p:nvPr>
        </p:nvSpPr>
        <p:spPr>
          <a:xfrm>
            <a:off x="395288" y="1125538"/>
            <a:ext cx="4681537" cy="3822700"/>
          </a:xfrm>
        </p:spPr>
        <p:txBody>
          <a:bodyPr/>
          <a:lstStyle/>
          <a:p>
            <a:endParaRPr lang="en-GB" altLang="en-US" sz="2000" smtClean="0"/>
          </a:p>
          <a:p>
            <a:endParaRPr lang="en-GB" altLang="en-US" sz="2000" smtClean="0"/>
          </a:p>
          <a:p>
            <a:endParaRPr lang="en-GB" altLang="en-US" sz="2000" smtClean="0"/>
          </a:p>
          <a:p>
            <a:pPr>
              <a:buFontTx/>
              <a:buNone/>
            </a:pPr>
            <a:endParaRPr lang="en-GB" altLang="en-US" sz="2000" smtClean="0"/>
          </a:p>
          <a:p>
            <a:endParaRPr lang="en-GB" altLang="en-US" sz="2000" smtClean="0"/>
          </a:p>
          <a:p>
            <a:endParaRPr lang="en-GB" altLang="en-US" sz="2000" smtClean="0"/>
          </a:p>
        </p:txBody>
      </p:sp>
      <p:pic>
        <p:nvPicPr>
          <p:cNvPr id="13315" name="Picture 8" descr="P0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6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itle 1"/>
          <p:cNvSpPr>
            <a:spLocks noGrp="1"/>
          </p:cNvSpPr>
          <p:nvPr>
            <p:ph type="title"/>
          </p:nvPr>
        </p:nvSpPr>
        <p:spPr>
          <a:xfrm>
            <a:off x="696912" y="88515"/>
            <a:ext cx="7772400" cy="4248151"/>
          </a:xfrm>
        </p:spPr>
        <p:txBody>
          <a:bodyPr/>
          <a:lstStyle/>
          <a:p>
            <a:r>
              <a:rPr lang="en-GB" altLang="en-US" sz="3200" dirty="0" smtClean="0"/>
              <a:t/>
            </a:r>
            <a:br>
              <a:rPr lang="en-GB" altLang="en-US" sz="3200" dirty="0" smtClean="0"/>
            </a:br>
            <a:r>
              <a:rPr lang="en-GB" altLang="en-US" sz="3200" dirty="0" smtClean="0"/>
              <a:t/>
            </a:r>
            <a:br>
              <a:rPr lang="en-GB" altLang="en-US" sz="3200" dirty="0" smtClean="0"/>
            </a:br>
            <a:r>
              <a:rPr lang="en-GB" altLang="en-US" sz="3200" dirty="0" smtClean="0"/>
              <a:t/>
            </a:r>
            <a:br>
              <a:rPr lang="en-GB" altLang="en-US" sz="3200" dirty="0" smtClean="0"/>
            </a:br>
            <a:r>
              <a:rPr lang="en-GB" altLang="en-US" sz="3200" dirty="0" smtClean="0"/>
              <a:t/>
            </a:r>
            <a:br>
              <a:rPr lang="en-GB" altLang="en-US" sz="3200" dirty="0" smtClean="0"/>
            </a:br>
            <a:r>
              <a:rPr lang="en-GB" altLang="en-US" sz="3200" dirty="0" smtClean="0"/>
              <a:t/>
            </a:r>
            <a:br>
              <a:rPr lang="en-GB" altLang="en-US" sz="3200" dirty="0" smtClean="0"/>
            </a:br>
            <a:r>
              <a:rPr lang="en-GB" altLang="en-US" sz="3200" dirty="0" smtClean="0"/>
              <a:t>A case study: Researching tourism impacts at Bwindi Impenetrable</a:t>
            </a:r>
            <a:br>
              <a:rPr lang="en-GB" altLang="en-US" sz="3200" dirty="0" smtClean="0"/>
            </a:br>
            <a:r>
              <a:rPr lang="en-GB" altLang="en-US" sz="3200" dirty="0" smtClean="0"/>
              <a:t>National Park, Uganda</a:t>
            </a:r>
          </a:p>
        </p:txBody>
      </p:sp>
    </p:spTree>
    <p:extLst>
      <p:ext uri="{BB962C8B-B14F-4D97-AF65-F5344CB8AC3E}">
        <p14:creationId xmlns:p14="http://schemas.microsoft.com/office/powerpoint/2010/main" val="40697972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uganda google 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5632450" y="4940300"/>
            <a:ext cx="3511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4340" name="Text Box 4"/>
          <p:cNvSpPr txBox="1">
            <a:spLocks noChangeArrowheads="1"/>
          </p:cNvSpPr>
          <p:nvPr/>
        </p:nvSpPr>
        <p:spPr bwMode="auto">
          <a:xfrm>
            <a:off x="0" y="2111375"/>
            <a:ext cx="3511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Bwindi Impenetrable National Park, SW Uganda</a:t>
            </a:r>
            <a:endParaRPr kumimoji="0" lang="en-US" alt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4341" name="Line 5"/>
          <p:cNvSpPr>
            <a:spLocks noChangeShapeType="1"/>
          </p:cNvSpPr>
          <p:nvPr/>
        </p:nvSpPr>
        <p:spPr bwMode="auto">
          <a:xfrm>
            <a:off x="1535113" y="2938463"/>
            <a:ext cx="1957387" cy="160655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65497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itle 1"/>
          <p:cNvSpPr txBox="1">
            <a:spLocks noGrp="1"/>
          </p:cNvSpPr>
          <p:nvPr>
            <p:ph type="title"/>
          </p:nvPr>
        </p:nvSpPr>
        <p:spPr>
          <a:xfrm>
            <a:off x="5175115" y="879124"/>
            <a:ext cx="3955769" cy="2782324"/>
          </a:xfrm>
          <a:prstGeom prst="rect">
            <a:avLst/>
          </a:prstGeom>
        </p:spPr>
        <p:txBody>
          <a:bodyPr>
            <a:normAutofit/>
          </a:bodyPr>
          <a:lstStyle/>
          <a:p>
            <a:pPr defTabSz="637778">
              <a:defRPr sz="2325" b="1"/>
            </a:pPr>
            <a:r>
              <a:rPr dirty="0">
                <a:solidFill>
                  <a:srgbClr val="EF8879"/>
                </a:solidFill>
                <a:latin typeface="Arial" panose="020B0604020202020204" pitchFamily="34" charset="0"/>
                <a:cs typeface="Arial" panose="020B0604020202020204" pitchFamily="34" charset="0"/>
              </a:rPr>
              <a:t>Overall Research Question</a:t>
            </a:r>
            <a:r>
              <a:rPr b="0" dirty="0">
                <a:solidFill>
                  <a:srgbClr val="EF8879"/>
                </a:solidFill>
                <a:latin typeface="Arial" panose="020B0604020202020204" pitchFamily="34" charset="0"/>
                <a:cs typeface="Arial" panose="020B0604020202020204" pitchFamily="34" charset="0"/>
              </a:rPr>
              <a:t>: How can development corridors be designed and </a:t>
            </a:r>
            <a:r>
              <a:rPr lang="en-GB" b="0" dirty="0">
                <a:solidFill>
                  <a:srgbClr val="EF8879"/>
                </a:solidFill>
                <a:latin typeface="Arial" panose="020B0604020202020204" pitchFamily="34" charset="0"/>
                <a:cs typeface="Arial" panose="020B0604020202020204" pitchFamily="34" charset="0"/>
              </a:rPr>
              <a:t>implemented </a:t>
            </a:r>
            <a:r>
              <a:rPr b="0" dirty="0">
                <a:solidFill>
                  <a:srgbClr val="EF8879"/>
                </a:solidFill>
                <a:latin typeface="Arial" panose="020B0604020202020204" pitchFamily="34" charset="0"/>
                <a:cs typeface="Arial" panose="020B0604020202020204" pitchFamily="34" charset="0"/>
              </a:rPr>
              <a:t>to </a:t>
            </a:r>
            <a:r>
              <a:rPr b="0" dirty="0" err="1">
                <a:solidFill>
                  <a:srgbClr val="EF8879"/>
                </a:solidFill>
                <a:latin typeface="Arial" panose="020B0604020202020204" pitchFamily="34" charset="0"/>
                <a:cs typeface="Arial" panose="020B0604020202020204" pitchFamily="34" charset="0"/>
              </a:rPr>
              <a:t>maximise</a:t>
            </a:r>
            <a:r>
              <a:rPr b="0" dirty="0">
                <a:solidFill>
                  <a:srgbClr val="EF8879"/>
                </a:solidFill>
                <a:latin typeface="Arial" panose="020B0604020202020204" pitchFamily="34" charset="0"/>
                <a:cs typeface="Arial" panose="020B0604020202020204" pitchFamily="34" charset="0"/>
              </a:rPr>
              <a:t> their delivery of sustainable, inclusive and resilient economic growth?</a:t>
            </a:r>
          </a:p>
        </p:txBody>
      </p:sp>
      <p:sp>
        <p:nvSpPr>
          <p:cNvPr id="127" name="Triangle"/>
          <p:cNvSpPr/>
          <p:nvPr/>
        </p:nvSpPr>
        <p:spPr>
          <a:xfrm>
            <a:off x="30390" y="1908951"/>
            <a:ext cx="4642315" cy="4642315"/>
          </a:xfrm>
          <a:prstGeom prst="triangle">
            <a:avLst/>
          </a:prstGeom>
          <a:blipFill rotWithShape="1">
            <a:blip r:embed="rId3"/>
            <a:srcRect/>
            <a:stretch>
              <a:fillRect/>
            </a:stretch>
          </a:blipFill>
          <a:ln w="12700" cap="flat">
            <a:solidFill>
              <a:srgbClr val="FFFFFF"/>
            </a:solidFill>
            <a:prstDash val="solid"/>
            <a:miter lim="800000"/>
          </a:ln>
          <a:effectLst/>
        </p:spPr>
        <p:txBody>
          <a:bodyPr wrap="square" lIns="45719" tIns="45719" rIns="45719" bIns="45719" numCol="1" anchor="t">
            <a:noAutofit/>
          </a:bodyPr>
          <a:lstStyle/>
          <a:p>
            <a:endParaRPr/>
          </a:p>
        </p:txBody>
      </p:sp>
      <p:grpSp>
        <p:nvGrpSpPr>
          <p:cNvPr id="130" name="Group"/>
          <p:cNvGrpSpPr/>
          <p:nvPr/>
        </p:nvGrpSpPr>
        <p:grpSpPr>
          <a:xfrm>
            <a:off x="4026577" y="3647618"/>
            <a:ext cx="3511282" cy="787908"/>
            <a:chOff x="81025" y="1640708"/>
            <a:chExt cx="4397775" cy="787907"/>
          </a:xfrm>
        </p:grpSpPr>
        <p:sp>
          <p:nvSpPr>
            <p:cNvPr id="128" name="Rounded Rectangle"/>
            <p:cNvSpPr/>
            <p:nvPr/>
          </p:nvSpPr>
          <p:spPr>
            <a:xfrm>
              <a:off x="81025" y="1648872"/>
              <a:ext cx="4397775" cy="741156"/>
            </a:xfrm>
            <a:prstGeom prst="roundRect">
              <a:avLst>
                <a:gd name="adj" fmla="val 16667"/>
              </a:avLst>
            </a:prstGeom>
            <a:solidFill>
              <a:srgbClr val="FFFFFF">
                <a:alpha val="90000"/>
              </a:srgbClr>
            </a:solidFill>
            <a:ln w="12700" cap="flat">
              <a:solidFill>
                <a:srgbClr val="518367"/>
              </a:solidFill>
              <a:prstDash val="solid"/>
              <a:miter lim="800000"/>
            </a:ln>
            <a:effectLst/>
          </p:spPr>
          <p:txBody>
            <a:bodyPr wrap="square" lIns="45719" tIns="45719" rIns="45719" bIns="45719" numCol="1" anchor="ctr">
              <a:noAutofit/>
            </a:bodyPr>
            <a:lstStyle/>
            <a:p>
              <a:pPr algn="ctr" defTabSz="711200">
                <a:lnSpc>
                  <a:spcPct val="90000"/>
                </a:lnSpc>
                <a:spcBef>
                  <a:spcPts val="700"/>
                </a:spcBef>
                <a:defRPr sz="1600" b="1"/>
              </a:pPr>
              <a:endParaRPr/>
            </a:p>
          </p:txBody>
        </p:sp>
        <p:sp>
          <p:nvSpPr>
            <p:cNvPr id="129" name="Working with decision makers (public and private) to influence on the ground delivery"/>
            <p:cNvSpPr txBox="1"/>
            <p:nvPr/>
          </p:nvSpPr>
          <p:spPr>
            <a:xfrm>
              <a:off x="144064" y="1640708"/>
              <a:ext cx="4271698" cy="7879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60" tIns="60960" rIns="60960" bIns="60960" numCol="1" anchor="ctr">
              <a:spAutoFit/>
            </a:bodyPr>
            <a:lstStyle>
              <a:lvl1pPr algn="ctr" defTabSz="711200">
                <a:lnSpc>
                  <a:spcPct val="90000"/>
                </a:lnSpc>
                <a:spcBef>
                  <a:spcPts val="600"/>
                </a:spcBef>
                <a:defRPr sz="1600" b="1"/>
              </a:lvl1pPr>
            </a:lstStyle>
            <a:p>
              <a:r>
                <a:rPr b="0" dirty="0">
                  <a:latin typeface="Arial Narrow" panose="020B0606020202030204" pitchFamily="34" charset="0"/>
                </a:rPr>
                <a:t>Working with decision makers (public </a:t>
              </a:r>
              <a:r>
                <a:rPr lang="en-GB" b="0" dirty="0">
                  <a:latin typeface="Arial Narrow" panose="020B0606020202030204" pitchFamily="34" charset="0"/>
                </a:rPr>
                <a:t>&amp; </a:t>
              </a:r>
              <a:br>
                <a:rPr lang="en-GB" b="0" dirty="0">
                  <a:latin typeface="Arial Narrow" panose="020B0606020202030204" pitchFamily="34" charset="0"/>
                </a:rPr>
              </a:br>
              <a:r>
                <a:rPr b="0" dirty="0">
                  <a:latin typeface="Arial Narrow" panose="020B0606020202030204" pitchFamily="34" charset="0"/>
                </a:rPr>
                <a:t>private) to influence</a:t>
              </a:r>
              <a:r>
                <a:rPr lang="en-GB" b="0" dirty="0">
                  <a:latin typeface="Arial Narrow" panose="020B0606020202030204" pitchFamily="34" charset="0"/>
                </a:rPr>
                <a:t> development</a:t>
              </a:r>
              <a:r>
                <a:rPr b="0" dirty="0">
                  <a:latin typeface="Arial Narrow" panose="020B0606020202030204" pitchFamily="34" charset="0"/>
                </a:rPr>
                <a:t> </a:t>
              </a:r>
              <a:r>
                <a:rPr lang="en-GB" b="0" dirty="0">
                  <a:latin typeface="Arial Narrow" panose="020B0606020202030204" pitchFamily="34" charset="0"/>
                </a:rPr>
                <a:t>corridor design and implementation</a:t>
              </a:r>
              <a:endParaRPr b="0" dirty="0">
                <a:latin typeface="Arial Narrow" panose="020B0606020202030204" pitchFamily="34" charset="0"/>
              </a:endParaRPr>
            </a:p>
          </p:txBody>
        </p:sp>
      </p:grpSp>
      <p:grpSp>
        <p:nvGrpSpPr>
          <p:cNvPr id="133" name="Group"/>
          <p:cNvGrpSpPr/>
          <p:nvPr/>
        </p:nvGrpSpPr>
        <p:grpSpPr>
          <a:xfrm>
            <a:off x="3368842" y="4420849"/>
            <a:ext cx="3995965" cy="1009507"/>
            <a:chOff x="0" y="1098159"/>
            <a:chExt cx="4164999" cy="787012"/>
          </a:xfrm>
        </p:grpSpPr>
        <p:sp>
          <p:nvSpPr>
            <p:cNvPr id="131" name="Rounded Rectangle"/>
            <p:cNvSpPr/>
            <p:nvPr/>
          </p:nvSpPr>
          <p:spPr>
            <a:xfrm>
              <a:off x="0" y="1125849"/>
              <a:ext cx="4164999" cy="730836"/>
            </a:xfrm>
            <a:prstGeom prst="roundRect">
              <a:avLst>
                <a:gd name="adj" fmla="val 16667"/>
              </a:avLst>
            </a:prstGeom>
            <a:solidFill>
              <a:srgbClr val="FFFFFF">
                <a:alpha val="90000"/>
              </a:srgbClr>
            </a:solidFill>
            <a:ln w="12700" cap="flat">
              <a:solidFill>
                <a:srgbClr val="518367"/>
              </a:solidFill>
              <a:prstDash val="solid"/>
              <a:miter lim="800000"/>
            </a:ln>
            <a:effectLst/>
          </p:spPr>
          <p:txBody>
            <a:bodyPr wrap="square" lIns="45719" tIns="45719" rIns="45719" bIns="45719" numCol="1" anchor="ctr">
              <a:noAutofit/>
            </a:bodyPr>
            <a:lstStyle/>
            <a:p>
              <a:pPr algn="ctr" defTabSz="711200">
                <a:lnSpc>
                  <a:spcPct val="90000"/>
                </a:lnSpc>
                <a:spcBef>
                  <a:spcPts val="700"/>
                </a:spcBef>
                <a:defRPr sz="1600" b="1"/>
              </a:pPr>
              <a:endParaRPr/>
            </a:p>
          </p:txBody>
        </p:sp>
        <p:sp>
          <p:nvSpPr>
            <p:cNvPr id="132" name="Building capacity to understand how to maximise the long term social and economic benefits of corridors"/>
            <p:cNvSpPr txBox="1"/>
            <p:nvPr/>
          </p:nvSpPr>
          <p:spPr>
            <a:xfrm>
              <a:off x="60237" y="1098159"/>
              <a:ext cx="4044525" cy="7870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60" tIns="60960" rIns="60960" bIns="60960" numCol="1" anchor="ctr">
              <a:spAutoFit/>
            </a:bodyPr>
            <a:lstStyle>
              <a:lvl1pPr algn="ctr" defTabSz="711200">
                <a:lnSpc>
                  <a:spcPct val="90000"/>
                </a:lnSpc>
                <a:spcBef>
                  <a:spcPts val="600"/>
                </a:spcBef>
                <a:defRPr sz="1600" b="1"/>
              </a:lvl1pPr>
            </a:lstStyle>
            <a:p>
              <a:r>
                <a:rPr lang="en-GB" b="0" dirty="0">
                  <a:latin typeface="Arial Narrow" panose="020B0606020202030204" pitchFamily="34" charset="0"/>
                </a:rPr>
                <a:t>Scientific advancement and capacity building on</a:t>
              </a:r>
              <a:r>
                <a:rPr b="0" dirty="0">
                  <a:latin typeface="Arial Narrow" panose="020B0606020202030204" pitchFamily="34" charset="0"/>
                </a:rPr>
                <a:t> </a:t>
              </a:r>
              <a:r>
                <a:rPr lang="en-GB" b="0" dirty="0">
                  <a:latin typeface="Arial Narrow" panose="020B0606020202030204" pitchFamily="34" charset="0"/>
                </a:rPr>
                <a:t/>
              </a:r>
              <a:br>
                <a:rPr lang="en-GB" b="0" dirty="0">
                  <a:latin typeface="Arial Narrow" panose="020B0606020202030204" pitchFamily="34" charset="0"/>
                </a:rPr>
              </a:br>
              <a:r>
                <a:rPr b="0" dirty="0">
                  <a:latin typeface="Arial Narrow" panose="020B0606020202030204" pitchFamily="34" charset="0"/>
                </a:rPr>
                <a:t>how to </a:t>
              </a:r>
              <a:r>
                <a:rPr b="0" dirty="0" err="1">
                  <a:latin typeface="Arial Narrow" panose="020B0606020202030204" pitchFamily="34" charset="0"/>
                </a:rPr>
                <a:t>maximise</a:t>
              </a:r>
              <a:r>
                <a:rPr b="0" dirty="0">
                  <a:latin typeface="Arial Narrow" panose="020B0606020202030204" pitchFamily="34" charset="0"/>
                </a:rPr>
                <a:t> long</a:t>
              </a:r>
              <a:r>
                <a:rPr lang="en-GB" b="0" dirty="0">
                  <a:latin typeface="Arial Narrow" panose="020B0606020202030204" pitchFamily="34" charset="0"/>
                </a:rPr>
                <a:t> </a:t>
              </a:r>
              <a:r>
                <a:rPr b="0" dirty="0">
                  <a:latin typeface="Arial Narrow" panose="020B0606020202030204" pitchFamily="34" charset="0"/>
                </a:rPr>
                <a:t>term social and economic </a:t>
              </a:r>
              <a:r>
                <a:rPr lang="en-GB" b="0" dirty="0">
                  <a:latin typeface="Arial Narrow" panose="020B0606020202030204" pitchFamily="34" charset="0"/>
                </a:rPr>
                <a:t/>
              </a:r>
              <a:br>
                <a:rPr lang="en-GB" b="0" dirty="0">
                  <a:latin typeface="Arial Narrow" panose="020B0606020202030204" pitchFamily="34" charset="0"/>
                </a:rPr>
              </a:br>
              <a:r>
                <a:rPr b="0" dirty="0">
                  <a:latin typeface="Arial Narrow" panose="020B0606020202030204" pitchFamily="34" charset="0"/>
                </a:rPr>
                <a:t>benefits of</a:t>
              </a:r>
              <a:r>
                <a:rPr lang="en-GB" b="0" dirty="0">
                  <a:latin typeface="Arial Narrow" panose="020B0606020202030204" pitchFamily="34" charset="0"/>
                </a:rPr>
                <a:t> development</a:t>
              </a:r>
              <a:r>
                <a:rPr b="0" dirty="0">
                  <a:latin typeface="Arial Narrow" panose="020B0606020202030204" pitchFamily="34" charset="0"/>
                </a:rPr>
                <a:t> corridors</a:t>
              </a:r>
              <a:r>
                <a:rPr lang="en-GB" b="0" dirty="0">
                  <a:latin typeface="Arial Narrow" panose="020B0606020202030204" pitchFamily="34" charset="0"/>
                </a:rPr>
                <a:t> without </a:t>
              </a:r>
              <a:br>
                <a:rPr lang="en-GB" b="0" dirty="0">
                  <a:latin typeface="Arial Narrow" panose="020B0606020202030204" pitchFamily="34" charset="0"/>
                </a:rPr>
              </a:br>
              <a:r>
                <a:rPr lang="en-GB" b="0" dirty="0">
                  <a:latin typeface="Arial Narrow" panose="020B0606020202030204" pitchFamily="34" charset="0"/>
                </a:rPr>
                <a:t>undermining ecological integrity</a:t>
              </a:r>
            </a:p>
          </p:txBody>
        </p:sp>
      </p:grpSp>
      <p:grpSp>
        <p:nvGrpSpPr>
          <p:cNvPr id="136" name="Group"/>
          <p:cNvGrpSpPr/>
          <p:nvPr/>
        </p:nvGrpSpPr>
        <p:grpSpPr>
          <a:xfrm>
            <a:off x="3970421" y="5417092"/>
            <a:ext cx="3980871" cy="1009507"/>
            <a:chOff x="-241996" y="744122"/>
            <a:chExt cx="4482097" cy="1009506"/>
          </a:xfrm>
        </p:grpSpPr>
        <p:sp>
          <p:nvSpPr>
            <p:cNvPr id="134" name="Rounded Rectangle"/>
            <p:cNvSpPr/>
            <p:nvPr/>
          </p:nvSpPr>
          <p:spPr>
            <a:xfrm>
              <a:off x="-241996" y="773454"/>
              <a:ext cx="4482097" cy="971557"/>
            </a:xfrm>
            <a:prstGeom prst="roundRect">
              <a:avLst>
                <a:gd name="adj" fmla="val 16667"/>
              </a:avLst>
            </a:prstGeom>
            <a:solidFill>
              <a:srgbClr val="FFFFFF">
                <a:alpha val="90000"/>
              </a:srgbClr>
            </a:solidFill>
            <a:ln w="12700" cap="flat">
              <a:solidFill>
                <a:srgbClr val="518367"/>
              </a:solidFill>
              <a:prstDash val="solid"/>
              <a:miter lim="800000"/>
            </a:ln>
            <a:effectLst/>
          </p:spPr>
          <p:txBody>
            <a:bodyPr wrap="square" lIns="45719" tIns="45719" rIns="45719" bIns="45719" numCol="1" anchor="ctr">
              <a:noAutofit/>
            </a:bodyPr>
            <a:lstStyle/>
            <a:p>
              <a:pPr algn="ctr" defTabSz="711200">
                <a:lnSpc>
                  <a:spcPct val="90000"/>
                </a:lnSpc>
                <a:spcBef>
                  <a:spcPts val="700"/>
                </a:spcBef>
                <a:defRPr sz="1600" b="1"/>
              </a:pPr>
              <a:endParaRPr/>
            </a:p>
          </p:txBody>
        </p:sp>
        <p:sp>
          <p:nvSpPr>
            <p:cNvPr id="135" name="Scientific advancement around the use of natural, human, manufactured, social and financial capital in stimulating sustainable development"/>
            <p:cNvSpPr txBox="1"/>
            <p:nvPr/>
          </p:nvSpPr>
          <p:spPr>
            <a:xfrm>
              <a:off x="-178770" y="744122"/>
              <a:ext cx="4353503" cy="100950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60" tIns="60960" rIns="60960" bIns="60960" numCol="1" anchor="ctr">
              <a:spAutoFit/>
            </a:bodyPr>
            <a:lstStyle>
              <a:lvl1pPr algn="ctr" defTabSz="711200">
                <a:lnSpc>
                  <a:spcPct val="90000"/>
                </a:lnSpc>
                <a:spcBef>
                  <a:spcPts val="600"/>
                </a:spcBef>
                <a:defRPr sz="1600" b="1"/>
              </a:lvl1pPr>
            </a:lstStyle>
            <a:p>
              <a:pPr lvl="0" fontAlgn="base"/>
              <a:r>
                <a:rPr lang="en-US" b="0" dirty="0">
                  <a:latin typeface="Arial Narrow" panose="020B0606020202030204" pitchFamily="34" charset="0"/>
                  <a:cs typeface="Arial" panose="020B0604020202020204" pitchFamily="34" charset="0"/>
                </a:rPr>
                <a:t>Influence China and UK overseas investment decision making to contribute to sustainable development of growth</a:t>
              </a:r>
              <a:r>
                <a:rPr lang="pt-PT" b="0" dirty="0">
                  <a:latin typeface="Arial Narrow" panose="020B0606020202030204" pitchFamily="34" charset="0"/>
                  <a:cs typeface="Arial" panose="020B0604020202020204" pitchFamily="34" charset="0"/>
                </a:rPr>
                <a:t> corridors in the context of the Belt and Road initiative </a:t>
              </a:r>
              <a:endParaRPr lang="en-GB" b="0" dirty="0">
                <a:latin typeface="Arial Narrow" panose="020B0606020202030204" pitchFamily="34" charset="0"/>
                <a:cs typeface="Arial" panose="020B0604020202020204" pitchFamily="34" charset="0"/>
              </a:endParaRPr>
            </a:p>
          </p:txBody>
        </p:sp>
      </p:grpSp>
      <p:sp>
        <p:nvSpPr>
          <p:cNvPr id="143" name="TextBox 2"/>
          <p:cNvSpPr txBox="1"/>
          <p:nvPr/>
        </p:nvSpPr>
        <p:spPr>
          <a:xfrm>
            <a:off x="8126351" y="4679935"/>
            <a:ext cx="990013"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rPr dirty="0">
                <a:latin typeface="Arial" panose="020B0604020202020204" pitchFamily="34" charset="0"/>
                <a:cs typeface="Arial" panose="020B0604020202020204" pitchFamily="34" charset="0"/>
              </a:rPr>
              <a:t>Learning</a:t>
            </a:r>
          </a:p>
        </p:txBody>
      </p:sp>
      <p:sp>
        <p:nvSpPr>
          <p:cNvPr id="144" name="Straight Arrow Connector 10"/>
          <p:cNvSpPr/>
          <p:nvPr/>
        </p:nvSpPr>
        <p:spPr>
          <a:xfrm>
            <a:off x="7598096" y="4113995"/>
            <a:ext cx="738333" cy="459867"/>
          </a:xfrm>
          <a:prstGeom prst="line">
            <a:avLst/>
          </a:prstGeom>
          <a:ln w="6350">
            <a:solidFill>
              <a:srgbClr val="518367"/>
            </a:solidFill>
            <a:miter/>
            <a:headEnd type="triangle"/>
            <a:tailEnd type="triangle"/>
          </a:ln>
        </p:spPr>
        <p:txBody>
          <a:bodyPr lIns="45719" rIns="45719"/>
          <a:lstStyle/>
          <a:p>
            <a:endParaRPr/>
          </a:p>
        </p:txBody>
      </p:sp>
      <p:sp>
        <p:nvSpPr>
          <p:cNvPr id="148" name="Straight Arrow Connector 12"/>
          <p:cNvSpPr/>
          <p:nvPr/>
        </p:nvSpPr>
        <p:spPr>
          <a:xfrm>
            <a:off x="7523483" y="4871540"/>
            <a:ext cx="439900" cy="45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6350">
            <a:solidFill>
              <a:srgbClr val="518367"/>
            </a:solidFill>
            <a:miter/>
            <a:headEnd type="triangle"/>
            <a:tailEnd type="triangle"/>
          </a:ln>
        </p:spPr>
        <p:txBody>
          <a:bodyPr/>
          <a:lstStyle/>
          <a:p>
            <a:endParaRPr/>
          </a:p>
        </p:txBody>
      </p:sp>
      <p:sp>
        <p:nvSpPr>
          <p:cNvPr id="146" name="Straight Arrow Connector 16"/>
          <p:cNvSpPr/>
          <p:nvPr/>
        </p:nvSpPr>
        <p:spPr>
          <a:xfrm flipV="1">
            <a:off x="8113497" y="5101672"/>
            <a:ext cx="264421" cy="627796"/>
          </a:xfrm>
          <a:prstGeom prst="line">
            <a:avLst/>
          </a:prstGeom>
          <a:ln w="6350">
            <a:solidFill>
              <a:srgbClr val="518367"/>
            </a:solidFill>
            <a:miter/>
            <a:headEnd type="triangle"/>
            <a:tailEnd type="triangle"/>
          </a:ln>
        </p:spPr>
        <p:txBody>
          <a:bodyPr lIns="45719" rIns="45719"/>
          <a:lstStyle/>
          <a:p>
            <a:endParaRPr/>
          </a:p>
        </p:txBody>
      </p:sp>
      <p:sp>
        <p:nvSpPr>
          <p:cNvPr id="3" name="Rectangle 2"/>
          <p:cNvSpPr/>
          <p:nvPr/>
        </p:nvSpPr>
        <p:spPr>
          <a:xfrm>
            <a:off x="137308" y="668788"/>
            <a:ext cx="4716794" cy="1200329"/>
          </a:xfrm>
          <a:prstGeom prst="rect">
            <a:avLst/>
          </a:prstGeom>
        </p:spPr>
        <p:txBody>
          <a:bodyPr wrap="square">
            <a:spAutoFit/>
          </a:bodyPr>
          <a:lstStyle/>
          <a:p>
            <a:r>
              <a:rPr lang="en-GB" sz="3600" dirty="0">
                <a:solidFill>
                  <a:srgbClr val="518367"/>
                </a:solidFill>
                <a:latin typeface="Arial" panose="020B0604020202020204" pitchFamily="34" charset="0"/>
                <a:cs typeface="Arial" panose="020B0604020202020204" pitchFamily="34" charset="0"/>
              </a:rPr>
              <a:t>The Development Corridors Partnership</a:t>
            </a:r>
            <a:endParaRPr lang="en-GB" sz="3600" b="1" dirty="0">
              <a:solidFill>
                <a:srgbClr val="518367"/>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3433" y="28127"/>
            <a:ext cx="1309930" cy="781029"/>
          </a:xfrm>
          <a:prstGeom prst="rect">
            <a:avLst/>
          </a:prstGeom>
        </p:spPr>
      </p:pic>
      <p:sp>
        <p:nvSpPr>
          <p:cNvPr id="2" name="Rectangle 1"/>
          <p:cNvSpPr/>
          <p:nvPr/>
        </p:nvSpPr>
        <p:spPr>
          <a:xfrm>
            <a:off x="4530730" y="6551266"/>
            <a:ext cx="4706738" cy="246221"/>
          </a:xfrm>
          <a:prstGeom prst="rect">
            <a:avLst/>
          </a:prstGeom>
        </p:spPr>
        <p:txBody>
          <a:bodyPr wrap="none">
            <a:spAutoFit/>
          </a:bodyPr>
          <a:lstStyle/>
          <a:p>
            <a:r>
              <a:rPr lang="en-GB" sz="1000" dirty="0">
                <a:latin typeface="Arial" panose="020B0604020202020204" pitchFamily="34" charset="0"/>
                <a:cs typeface="Arial" panose="020B0604020202020204" pitchFamily="34" charset="0"/>
              </a:rPr>
              <a:t>Lead organisation: UNEP-WCMC. Principal investigator: Professor Neil Burgess</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694" y="148101"/>
            <a:ext cx="1992834" cy="520688"/>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01" y="178412"/>
            <a:ext cx="2356430" cy="460065"/>
          </a:xfrm>
          <a:prstGeom prst="rect">
            <a:avLst/>
          </a:prstGeom>
        </p:spPr>
      </p:pic>
    </p:spTree>
    <p:extLst>
      <p:ext uri="{BB962C8B-B14F-4D97-AF65-F5344CB8AC3E}">
        <p14:creationId xmlns:p14="http://schemas.microsoft.com/office/powerpoint/2010/main" val="2394846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1473200"/>
            <a:ext cx="9144000" cy="1143000"/>
          </a:xfrm>
        </p:spPr>
        <p:txBody>
          <a:bodyPr anchor="t"/>
          <a:lstStyle/>
          <a:p>
            <a:pPr eaLnBrk="1" hangingPunct="1"/>
            <a:endParaRPr lang="en-GB" altLang="en-US" smtClean="0"/>
          </a:p>
        </p:txBody>
      </p:sp>
      <p:sp>
        <p:nvSpPr>
          <p:cNvPr id="16387" name="Rectangle 3"/>
          <p:cNvSpPr>
            <a:spLocks noGrp="1" noChangeArrowheads="1"/>
          </p:cNvSpPr>
          <p:nvPr>
            <p:ph type="body" idx="1"/>
          </p:nvPr>
        </p:nvSpPr>
        <p:spPr>
          <a:xfrm>
            <a:off x="684213" y="1773238"/>
            <a:ext cx="7772400" cy="3824287"/>
          </a:xfrm>
        </p:spPr>
        <p:txBody>
          <a:bodyPr/>
          <a:lstStyle/>
          <a:p>
            <a:pPr marL="188913" indent="-188913" eaLnBrk="1" hangingPunct="1"/>
            <a:endParaRPr lang="en-GB" altLang="en-US" smtClean="0"/>
          </a:p>
        </p:txBody>
      </p:sp>
      <p:pic>
        <p:nvPicPr>
          <p:cNvPr id="16388" name="Picture 5" descr="sw uganda google 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6"/>
          <p:cNvSpPr txBox="1">
            <a:spLocks noChangeArrowheads="1"/>
          </p:cNvSpPr>
          <p:nvPr/>
        </p:nvSpPr>
        <p:spPr bwMode="auto">
          <a:xfrm>
            <a:off x="1169988" y="2014538"/>
            <a:ext cx="2295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Bwindi NP</a:t>
            </a:r>
            <a:endParaRPr kumimoji="0" lang="en-US" alt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6390" name="Line 7"/>
          <p:cNvSpPr>
            <a:spLocks noChangeShapeType="1"/>
          </p:cNvSpPr>
          <p:nvPr/>
        </p:nvSpPr>
        <p:spPr bwMode="auto">
          <a:xfrm>
            <a:off x="2413000" y="2452688"/>
            <a:ext cx="1147763" cy="1397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11868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1473200"/>
            <a:ext cx="9144000" cy="1143000"/>
          </a:xfrm>
        </p:spPr>
        <p:txBody>
          <a:bodyPr anchor="t"/>
          <a:lstStyle/>
          <a:p>
            <a:pPr eaLnBrk="1" hangingPunct="1"/>
            <a:endParaRPr lang="en-GB" altLang="en-US" smtClean="0"/>
          </a:p>
        </p:txBody>
      </p:sp>
      <p:sp>
        <p:nvSpPr>
          <p:cNvPr id="17411" name="Rectangle 3"/>
          <p:cNvSpPr>
            <a:spLocks noGrp="1" noChangeArrowheads="1"/>
          </p:cNvSpPr>
          <p:nvPr>
            <p:ph type="body" idx="1"/>
          </p:nvPr>
        </p:nvSpPr>
        <p:spPr>
          <a:xfrm>
            <a:off x="684213" y="1773238"/>
            <a:ext cx="7772400" cy="3824287"/>
          </a:xfrm>
        </p:spPr>
        <p:txBody>
          <a:bodyPr/>
          <a:lstStyle/>
          <a:p>
            <a:pPr marL="188913" indent="-188913" eaLnBrk="1" hangingPunct="1"/>
            <a:endParaRPr lang="en-GB" altLang="en-US" smtClean="0"/>
          </a:p>
        </p:txBody>
      </p:sp>
      <p:grpSp>
        <p:nvGrpSpPr>
          <p:cNvPr id="17412" name="Group 4"/>
          <p:cNvGrpSpPr>
            <a:grpSpLocks/>
          </p:cNvGrpSpPr>
          <p:nvPr/>
        </p:nvGrpSpPr>
        <p:grpSpPr bwMode="auto">
          <a:xfrm>
            <a:off x="0" y="0"/>
            <a:ext cx="9144000" cy="6859588"/>
            <a:chOff x="0" y="1"/>
            <a:chExt cx="5760" cy="4321"/>
          </a:xfrm>
        </p:grpSpPr>
        <p:grpSp>
          <p:nvGrpSpPr>
            <p:cNvPr id="17413" name="Group 5"/>
            <p:cNvGrpSpPr>
              <a:grpSpLocks/>
            </p:cNvGrpSpPr>
            <p:nvPr/>
          </p:nvGrpSpPr>
          <p:grpSpPr bwMode="auto">
            <a:xfrm>
              <a:off x="0" y="1"/>
              <a:ext cx="5760" cy="4321"/>
              <a:chOff x="0" y="1"/>
              <a:chExt cx="5760" cy="4321"/>
            </a:xfrm>
          </p:grpSpPr>
          <p:pic>
            <p:nvPicPr>
              <p:cNvPr id="17415" name="Picture 6" descr="bwindi google 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7"/>
              <p:cNvSpPr txBox="1">
                <a:spLocks noChangeArrowheads="1"/>
              </p:cNvSpPr>
              <p:nvPr/>
            </p:nvSpPr>
            <p:spPr bwMode="auto">
              <a:xfrm>
                <a:off x="839" y="702"/>
                <a:ext cx="1361"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Park HQ</a:t>
                </a:r>
                <a:endParaRPr kumimoji="0" lang="en-US" altLang="en-US"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grpSp>
        <p:sp>
          <p:nvSpPr>
            <p:cNvPr id="17414" name="Line 8"/>
            <p:cNvSpPr>
              <a:spLocks noChangeShapeType="1"/>
            </p:cNvSpPr>
            <p:nvPr/>
          </p:nvSpPr>
          <p:spPr bwMode="auto">
            <a:xfrm>
              <a:off x="1052" y="1061"/>
              <a:ext cx="42" cy="879"/>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3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7459934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188913" y="1311275"/>
            <a:ext cx="4760912"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81000" indent="-381000">
              <a:spcBef>
                <a:spcPct val="20000"/>
              </a:spcBef>
              <a:buChar char="•"/>
              <a:defRPr sz="2400">
                <a:solidFill>
                  <a:schemeClr val="tx1"/>
                </a:solidFill>
                <a:latin typeface="Arial" panose="020B0604020202020204" pitchFamily="34" charset="0"/>
              </a:defRPr>
            </a:lvl1pPr>
            <a:lvl2pPr marL="838200" indent="-38100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Established as a National Park in 1991</a:t>
            </a: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Previously a forest reserve with limited protection</a:t>
            </a: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Surrounded by a dense human population –  ‘an island of habitat’</a:t>
            </a: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Extensively degraded during 70s and 80s</a:t>
            </a: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Considerable conflict after 1991</a:t>
            </a:r>
          </a:p>
          <a:p>
            <a:pPr marL="838200" marR="0" lvl="1"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Fires started</a:t>
            </a:r>
          </a:p>
          <a:p>
            <a:pPr marL="838200" marR="0" lvl="1"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Conflict with park staff</a:t>
            </a:r>
          </a:p>
          <a:p>
            <a:pPr marL="838200" marR="0" lvl="1"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r>
              <a:rPr kumimoji="0" lang="en-GB" altLang="en-US" sz="18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When you mention the national park we want to vomit</a:t>
            </a:r>
            <a:r>
              <a:rPr kumimoji="0" lang="en-GB"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kumimoji="0" lang="en-GB" alt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Decided to adopt a policy of Integrated Conservation and Development (ICDP)</a:t>
            </a:r>
          </a:p>
          <a:p>
            <a:pPr marL="838200" marR="0" lvl="1"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Incentives for local people rather than punishments</a:t>
            </a: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endParaRPr kumimoji="0" lang="en-GB" alt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a:p>
            <a:pPr marL="381000" marR="0" lvl="0" indent="-381000" algn="l" defTabSz="914400" rtl="0" eaLnBrk="1" fontAlgn="base" latinLnBrk="0" hangingPunct="1">
              <a:lnSpc>
                <a:spcPct val="90000"/>
              </a:lnSpc>
              <a:spcBef>
                <a:spcPct val="20000"/>
              </a:spcBef>
              <a:spcAft>
                <a:spcPct val="0"/>
              </a:spcAft>
              <a:buClrTx/>
              <a:buSzPct val="120000"/>
              <a:buFontTx/>
              <a:buChar char="•"/>
              <a:tabLst/>
              <a:defRPr/>
            </a:pPr>
            <a:endParaRPr kumimoji="0" lang="en-GB" altLang="en-GB"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435" name="Rectangle 2"/>
          <p:cNvSpPr>
            <a:spLocks noGrp="1" noChangeArrowheads="1"/>
          </p:cNvSpPr>
          <p:nvPr>
            <p:ph type="title" idx="4294967295"/>
          </p:nvPr>
        </p:nvSpPr>
        <p:spPr>
          <a:xfrm>
            <a:off x="0" y="274638"/>
            <a:ext cx="9144000" cy="1143000"/>
          </a:xfrm>
        </p:spPr>
        <p:txBody>
          <a:bodyPr anchor="t"/>
          <a:lstStyle/>
          <a:p>
            <a:pPr eaLnBrk="1" hangingPunct="1"/>
            <a:r>
              <a:rPr lang="en-GB" altLang="en-US" sz="3600" smtClean="0"/>
              <a:t>Bwindi Impenetrable National Park</a:t>
            </a:r>
            <a:endParaRPr lang="en-US" altLang="en-US" sz="3600" smtClean="0"/>
          </a:p>
        </p:txBody>
      </p:sp>
      <p:sp>
        <p:nvSpPr>
          <p:cNvPr id="18436" name="TextBox 4"/>
          <p:cNvSpPr txBox="1">
            <a:spLocks noChangeArrowheads="1"/>
          </p:cNvSpPr>
          <p:nvPr/>
        </p:nvSpPr>
        <p:spPr bwMode="auto">
          <a:xfrm>
            <a:off x="188913" y="6340475"/>
            <a:ext cx="876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Hamilton A, </a:t>
            </a:r>
            <a:r>
              <a:rPr kumimoji="0" lang="en-GB" altLang="en-US" sz="1000" b="0" i="1"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et al.</a:t>
            </a:r>
            <a:r>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(2000) Conservation in a region of political instability: Bwindi Impenetrable forest, Uganda. </a:t>
            </a:r>
            <a:r>
              <a:rPr kumimoji="0" lang="en-GB" altLang="en-US" sz="1000" b="0" i="1"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Conservation Biology</a:t>
            </a:r>
            <a:r>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14: 1722-1725.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Baker J, Milner-Gulland, E.J. &amp; Leader-Williams, N. (2012) Park gazettement and integrated conservation and development as factors in community conflict at Bwindi Impenetrable Forest, Uganda. </a:t>
            </a:r>
            <a:r>
              <a:rPr kumimoji="0" lang="en-GB" altLang="en-US" sz="1000" b="0" i="1"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Conservation Biology </a:t>
            </a:r>
            <a:r>
              <a:rPr kumimoji="0" lang="en-GB"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26: 160-170</a:t>
            </a:r>
            <a:endParaRPr kumimoji="0" lang="en-GB" alt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pic>
        <p:nvPicPr>
          <p:cNvPr id="18437" name="Picture 39" descr="P0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1341438"/>
            <a:ext cx="34194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7257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39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39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397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3971">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3971">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3971">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3971">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83971">
                                            <p:txEl>
                                              <p:pRg st="8" end="8"/>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839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ChangeArrowheads="1"/>
          </p:cNvSpPr>
          <p:nvPr/>
        </p:nvSpPr>
        <p:spPr bwMode="auto">
          <a:xfrm>
            <a:off x="123825" y="1501775"/>
            <a:ext cx="4810125"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81000" indent="-3810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Bwindi has about half the world population of mountain gorillas (total is ~ 880). Most groups habituated for tourism (10)</a:t>
            </a: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Tourism central to ICDP at Bwindi</a:t>
            </a: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Tourists pay $600 US per day to visit the gorillas for 1 hour, in groups of 8 ($1500 in Rwanda!)</a:t>
            </a: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~$20 goes to local community, the rest to Uganda Wildlife Authority for park costs</a:t>
            </a: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Tourist numbers are limited to reduce risk of disease transmission. Also various other rules to minimise risk</a:t>
            </a: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Most tourists stay in luxury lodges</a:t>
            </a: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An iconic site for ‘ecotourism’ – an ideal place to explore optimistic and critical views</a:t>
            </a: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endParaRPr kumimoji="0" lang="en-GB" alt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endParaRPr kumimoji="0" lang="en-GB" alt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endParaRPr kumimoji="0" lang="en-GB" alt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endParaRPr kumimoji="0" lang="en-GB" alt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endParaRPr kumimoji="0" lang="en-GB" alt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9459" name="Rectangle 2"/>
          <p:cNvSpPr>
            <a:spLocks noGrp="1" noChangeArrowheads="1"/>
          </p:cNvSpPr>
          <p:nvPr>
            <p:ph type="title" idx="4294967295"/>
          </p:nvPr>
        </p:nvSpPr>
        <p:spPr>
          <a:xfrm>
            <a:off x="0" y="241300"/>
            <a:ext cx="9144000" cy="1143000"/>
          </a:xfrm>
        </p:spPr>
        <p:txBody>
          <a:bodyPr anchor="t"/>
          <a:lstStyle/>
          <a:p>
            <a:pPr eaLnBrk="1" hangingPunct="1"/>
            <a:r>
              <a:rPr lang="en-GB" altLang="en-US" sz="3600" smtClean="0"/>
              <a:t>Mountain gorillas at Bwindi</a:t>
            </a:r>
            <a:endParaRPr lang="en-US" altLang="en-US" sz="3600" smtClean="0"/>
          </a:p>
        </p:txBody>
      </p:sp>
      <p:sp>
        <p:nvSpPr>
          <p:cNvPr id="19460" name="Text Box 7"/>
          <p:cNvSpPr txBox="1">
            <a:spLocks noChangeArrowheads="1"/>
          </p:cNvSpPr>
          <p:nvPr/>
        </p:nvSpPr>
        <p:spPr bwMode="auto">
          <a:xfrm>
            <a:off x="150813" y="4559300"/>
            <a:ext cx="384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en-US" sz="32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pic>
        <p:nvPicPr>
          <p:cNvPr id="19461" name="Picture 9" descr="DSC0161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594350" y="1125538"/>
            <a:ext cx="3154363" cy="2365375"/>
          </a:xfrm>
          <a:noFill/>
        </p:spPr>
      </p:pic>
      <p:grpSp>
        <p:nvGrpSpPr>
          <p:cNvPr id="19462" name="Group 12"/>
          <p:cNvGrpSpPr>
            <a:grpSpLocks/>
          </p:cNvGrpSpPr>
          <p:nvPr/>
        </p:nvGrpSpPr>
        <p:grpSpPr bwMode="auto">
          <a:xfrm>
            <a:off x="5619750" y="3573463"/>
            <a:ext cx="3416300" cy="2705100"/>
            <a:chOff x="3287" y="2143"/>
            <a:chExt cx="2473" cy="2066"/>
          </a:xfrm>
        </p:grpSpPr>
        <p:pic>
          <p:nvPicPr>
            <p:cNvPr id="19463" name="Picture 13" descr="3780_file_babygorilla_CraigSholley"/>
            <p:cNvPicPr>
              <a:picLocks noChangeAspect="1" noChangeArrowheads="1"/>
            </p:cNvPicPr>
            <p:nvPr/>
          </p:nvPicPr>
          <p:blipFill>
            <a:blip r:embed="rId3">
              <a:extLst>
                <a:ext uri="{28A0092B-C50C-407E-A947-70E740481C1C}">
                  <a14:useLocalDpi xmlns:a14="http://schemas.microsoft.com/office/drawing/2010/main" val="0"/>
                </a:ext>
              </a:extLst>
            </a:blip>
            <a:srcRect b="7858"/>
            <a:stretch>
              <a:fillRect/>
            </a:stretch>
          </p:blipFill>
          <p:spPr bwMode="auto">
            <a:xfrm>
              <a:off x="3287" y="2143"/>
              <a:ext cx="2293" cy="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 Box 14"/>
            <p:cNvSpPr txBox="1">
              <a:spLocks noChangeArrowheads="1"/>
            </p:cNvSpPr>
            <p:nvPr/>
          </p:nvSpPr>
          <p:spPr bwMode="auto">
            <a:xfrm>
              <a:off x="5002" y="4051"/>
              <a:ext cx="758"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Photo </a:t>
              </a:r>
              <a:r>
                <a:rPr kumimoji="0" lang="en-US" altLang="en-US" sz="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GB" altLang="en-US" sz="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 C. Sholler</a:t>
              </a:r>
              <a:endParaRPr kumimoji="0" lang="en-US" altLang="en-US" sz="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grpSp>
    </p:spTree>
    <p:extLst>
      <p:ext uri="{BB962C8B-B14F-4D97-AF65-F5344CB8AC3E}">
        <p14:creationId xmlns:p14="http://schemas.microsoft.com/office/powerpoint/2010/main" val="3685706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22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22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222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222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222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222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ChangeArrowheads="1"/>
          </p:cNvSpPr>
          <p:nvPr/>
        </p:nvSpPr>
        <p:spPr bwMode="auto">
          <a:xfrm>
            <a:off x="123824" y="1482525"/>
            <a:ext cx="8317531"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81000" indent="-3810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Two imaginary researchers are going to do independent</a:t>
            </a:r>
            <a:r>
              <a:rPr kumimoji="0" lang="en-GB" altLang="en-GB" sz="1800" b="0" i="0" u="none" strike="noStrike" kern="1200" cap="none" spc="0" normalizeH="0" noProof="0" dirty="0" smtClean="0">
                <a:ln>
                  <a:noFill/>
                </a:ln>
                <a:solidFill>
                  <a:srgbClr val="000000"/>
                </a:solidFill>
                <a:effectLst/>
                <a:uLnTx/>
                <a:uFillTx/>
                <a:latin typeface="Arial" panose="020B0604020202020204" pitchFamily="34" charset="0"/>
                <a:ea typeface="+mn-ea"/>
                <a:cs typeface="+mn-cs"/>
              </a:rPr>
              <a:t> studies at Bwindi</a:t>
            </a: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lang="en-GB" altLang="en-GB" sz="1800" baseline="0" dirty="0" smtClean="0">
                <a:solidFill>
                  <a:srgbClr val="000000"/>
                </a:solidFill>
              </a:rPr>
              <a:t>Both</a:t>
            </a:r>
            <a:r>
              <a:rPr lang="en-GB" altLang="en-GB" sz="1800" dirty="0" smtClean="0">
                <a:solidFill>
                  <a:srgbClr val="000000"/>
                </a:solidFill>
              </a:rPr>
              <a:t> are interested in the impacts of gorilla tracking tourism for conservation and development</a:t>
            </a:r>
          </a:p>
          <a:p>
            <a:pPr fontAlgn="base">
              <a:lnSpc>
                <a:spcPct val="90000"/>
              </a:lnSpc>
              <a:spcAft>
                <a:spcPct val="25000"/>
              </a:spcAft>
              <a:buSzPct val="120000"/>
            </a:pPr>
            <a:r>
              <a:rPr lang="en-GB" altLang="en-GB" sz="1800" dirty="0" smtClean="0">
                <a:solidFill>
                  <a:srgbClr val="000000"/>
                </a:solidFill>
              </a:rPr>
              <a:t>Both wants </a:t>
            </a:r>
            <a:r>
              <a:rPr lang="en-GB" altLang="en-GB" sz="1800" dirty="0">
                <a:solidFill>
                  <a:srgbClr val="000000"/>
                </a:solidFill>
              </a:rPr>
              <a:t>to understand role of tourism income in </a:t>
            </a:r>
            <a:r>
              <a:rPr lang="en-GB" altLang="en-GB" sz="1800" dirty="0" smtClean="0">
                <a:solidFill>
                  <a:srgbClr val="000000"/>
                </a:solidFill>
              </a:rPr>
              <a:t>shaping natural </a:t>
            </a:r>
            <a:r>
              <a:rPr lang="en-GB" altLang="en-GB" sz="1800" dirty="0">
                <a:solidFill>
                  <a:srgbClr val="000000"/>
                </a:solidFill>
              </a:rPr>
              <a:t>resource use behaviour</a:t>
            </a: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Jane</a:t>
            </a:r>
          </a:p>
          <a:p>
            <a:pPr lvl="1" indent="-381000" fontAlgn="base">
              <a:lnSpc>
                <a:spcPct val="90000"/>
              </a:lnSpc>
              <a:spcAft>
                <a:spcPct val="25000"/>
              </a:spcAft>
              <a:buSzPct val="120000"/>
              <a:buFontTx/>
              <a:buChar char="•"/>
            </a:pPr>
            <a:r>
              <a:rPr kumimoji="0" lang="en-GB" altLang="en-GB" sz="1800" b="0" i="0" u="none" strike="noStrike" kern="1200" cap="none" spc="0" normalizeH="0" noProof="0" dirty="0" smtClean="0">
                <a:ln>
                  <a:noFill/>
                </a:ln>
                <a:solidFill>
                  <a:srgbClr val="000000"/>
                </a:solidFill>
                <a:effectLst/>
                <a:uLnTx/>
                <a:uFillTx/>
                <a:latin typeface="Arial" panose="020B0604020202020204" pitchFamily="34" charset="0"/>
                <a:ea typeface="+mn-ea"/>
                <a:cs typeface="+mn-cs"/>
              </a:rPr>
              <a:t>Has a background in social psychology</a:t>
            </a:r>
          </a:p>
          <a:p>
            <a:pPr lvl="1" indent="-381000" fontAlgn="base">
              <a:lnSpc>
                <a:spcPct val="90000"/>
              </a:lnSpc>
              <a:spcAft>
                <a:spcPct val="25000"/>
              </a:spcAft>
              <a:buSzPct val="120000"/>
              <a:buFontTx/>
              <a:buChar char="•"/>
            </a:pPr>
            <a:r>
              <a:rPr lang="en-GB" altLang="en-GB" sz="1800" dirty="0" smtClean="0">
                <a:solidFill>
                  <a:srgbClr val="000000"/>
                </a:solidFill>
              </a:rPr>
              <a:t>Wants to improve conservation outcomes</a:t>
            </a:r>
            <a:endParaRPr kumimoji="0" lang="en-GB" altLang="en-GB" sz="1800" b="0" i="0" u="none" strike="noStrike" kern="1200" cap="none" spc="0" normalizeH="0" noProof="0" dirty="0" smtClean="0">
              <a:ln>
                <a:noFill/>
              </a:ln>
              <a:solidFill>
                <a:srgbClr val="000000"/>
              </a:solidFill>
              <a:effectLst/>
              <a:uLnTx/>
              <a:uFillTx/>
              <a:latin typeface="Arial" panose="020B0604020202020204" pitchFamily="34" charset="0"/>
              <a:ea typeface="+mn-ea"/>
              <a:cs typeface="+mn-cs"/>
            </a:endParaRPr>
          </a:p>
          <a:p>
            <a:pPr lvl="1" indent="-381000" fontAlgn="base">
              <a:lnSpc>
                <a:spcPct val="90000"/>
              </a:lnSpc>
              <a:spcAft>
                <a:spcPct val="25000"/>
              </a:spcAft>
              <a:buSzPct val="120000"/>
              <a:buFontTx/>
              <a:buChar char="•"/>
            </a:pPr>
            <a:r>
              <a:rPr lang="en-GB" altLang="en-GB" sz="1800" dirty="0" smtClean="0">
                <a:solidFill>
                  <a:srgbClr val="000000"/>
                </a:solidFill>
              </a:rPr>
              <a:t>Has a new intervention she wants to test</a:t>
            </a:r>
          </a:p>
          <a:p>
            <a:pPr fontAlgn="base">
              <a:lnSpc>
                <a:spcPct val="90000"/>
              </a:lnSpc>
              <a:spcAft>
                <a:spcPct val="25000"/>
              </a:spcAft>
              <a:buSzPct val="120000"/>
            </a:pPr>
            <a:r>
              <a:rPr kumimoji="0" lang="en-GB" altLang="en-GB" sz="18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John</a:t>
            </a:r>
          </a:p>
          <a:p>
            <a:pPr lvl="1" fontAlgn="base">
              <a:lnSpc>
                <a:spcPct val="90000"/>
              </a:lnSpc>
              <a:spcAft>
                <a:spcPct val="25000"/>
              </a:spcAft>
              <a:buSzPct val="120000"/>
              <a:buFont typeface="Arial" panose="020B0604020202020204" pitchFamily="34" charset="0"/>
              <a:buChar char="•"/>
            </a:pPr>
            <a:r>
              <a:rPr lang="en-GB" altLang="en-GB" sz="1800" dirty="0" smtClean="0">
                <a:solidFill>
                  <a:srgbClr val="000000"/>
                </a:solidFill>
              </a:rPr>
              <a:t>Has a background in anthropology</a:t>
            </a:r>
          </a:p>
          <a:p>
            <a:pPr lvl="1" fontAlgn="base">
              <a:lnSpc>
                <a:spcPct val="90000"/>
              </a:lnSpc>
              <a:spcAft>
                <a:spcPct val="25000"/>
              </a:spcAft>
              <a:buSzPct val="120000"/>
              <a:buFont typeface="Arial" panose="020B0604020202020204" pitchFamily="34" charset="0"/>
              <a:buChar char="•"/>
            </a:pPr>
            <a:r>
              <a:rPr lang="en-GB" altLang="en-GB" sz="1800" dirty="0" smtClean="0">
                <a:solidFill>
                  <a:srgbClr val="000000"/>
                </a:solidFill>
              </a:rPr>
              <a:t>Wants to build up a rich understanding of local culture and how tourism fits within it</a:t>
            </a:r>
          </a:p>
          <a:p>
            <a:pPr lvl="1" fontAlgn="base">
              <a:lnSpc>
                <a:spcPct val="90000"/>
              </a:lnSpc>
              <a:spcAft>
                <a:spcPct val="25000"/>
              </a:spcAft>
              <a:buSzPct val="120000"/>
              <a:buFont typeface="Arial" panose="020B0604020202020204" pitchFamily="34" charset="0"/>
              <a:buChar char="•"/>
            </a:pPr>
            <a:r>
              <a:rPr lang="en-GB" altLang="en-GB" sz="1800" dirty="0" smtClean="0">
                <a:solidFill>
                  <a:srgbClr val="000000"/>
                </a:solidFill>
              </a:rPr>
              <a:t>Is interested in how local people came to be framed as a ‘problem’</a:t>
            </a:r>
          </a:p>
          <a:p>
            <a:pPr lvl="1" fontAlgn="base">
              <a:lnSpc>
                <a:spcPct val="90000"/>
              </a:lnSpc>
              <a:spcAft>
                <a:spcPct val="25000"/>
              </a:spcAft>
              <a:buSzPct val="120000"/>
              <a:buFont typeface="Arial" panose="020B0604020202020204" pitchFamily="34" charset="0"/>
              <a:buChar char="•"/>
            </a:pPr>
            <a:endParaRPr lang="en-GB" altLang="en-GB" sz="1800" dirty="0">
              <a:solidFill>
                <a:srgbClr val="000000"/>
              </a:solidFill>
            </a:endParaRP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endParaRPr kumimoji="0" lang="en-GB" altLang="en-GB"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endParaRPr kumimoji="0" lang="en-GB" altLang="en-GB"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endParaRPr kumimoji="0" lang="en-GB" altLang="en-GB"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endParaRPr kumimoji="0" lang="en-GB" altLang="en-GB"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19459" name="Rectangle 2"/>
          <p:cNvSpPr>
            <a:spLocks noGrp="1" noChangeArrowheads="1"/>
          </p:cNvSpPr>
          <p:nvPr>
            <p:ph type="title" idx="4294967295"/>
          </p:nvPr>
        </p:nvSpPr>
        <p:spPr>
          <a:xfrm>
            <a:off x="0" y="241300"/>
            <a:ext cx="9144000" cy="1143000"/>
          </a:xfrm>
        </p:spPr>
        <p:txBody>
          <a:bodyPr anchor="t"/>
          <a:lstStyle/>
          <a:p>
            <a:pPr eaLnBrk="1" hangingPunct="1"/>
            <a:r>
              <a:rPr lang="en-GB" altLang="en-US" sz="3600" dirty="0" smtClean="0"/>
              <a:t>Meet our two researchers</a:t>
            </a:r>
            <a:endParaRPr lang="en-US" altLang="en-US" sz="3600" dirty="0" smtClean="0"/>
          </a:p>
        </p:txBody>
      </p:sp>
      <p:sp>
        <p:nvSpPr>
          <p:cNvPr id="19460" name="Text Box 7"/>
          <p:cNvSpPr txBox="1">
            <a:spLocks noChangeArrowheads="1"/>
          </p:cNvSpPr>
          <p:nvPr/>
        </p:nvSpPr>
        <p:spPr bwMode="auto">
          <a:xfrm>
            <a:off x="150813" y="4559300"/>
            <a:ext cx="384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en-US" sz="32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3" name="TextBox 2"/>
          <p:cNvSpPr txBox="1"/>
          <p:nvPr/>
        </p:nvSpPr>
        <p:spPr>
          <a:xfrm>
            <a:off x="5823284" y="3128211"/>
            <a:ext cx="2618071" cy="2031325"/>
          </a:xfrm>
          <a:prstGeom prst="rect">
            <a:avLst/>
          </a:prstGeom>
          <a:noFill/>
          <a:ln>
            <a:solidFill>
              <a:schemeClr val="tx1"/>
            </a:solidFill>
          </a:ln>
        </p:spPr>
        <p:txBody>
          <a:bodyPr wrap="square" rtlCol="0">
            <a:spAutoFit/>
          </a:bodyPr>
          <a:lstStyle/>
          <a:p>
            <a:r>
              <a:rPr lang="en-GB" dirty="0" smtClean="0"/>
              <a:t>What kind of research are they each doing?</a:t>
            </a:r>
          </a:p>
          <a:p>
            <a:pPr marL="285750" indent="-285750">
              <a:buFontTx/>
              <a:buChar char="-"/>
            </a:pPr>
            <a:r>
              <a:rPr lang="en-GB" dirty="0" smtClean="0"/>
              <a:t>Instrumental</a:t>
            </a:r>
          </a:p>
          <a:p>
            <a:pPr marL="285750" indent="-285750">
              <a:buFontTx/>
              <a:buChar char="-"/>
            </a:pPr>
            <a:r>
              <a:rPr lang="en-GB" dirty="0" smtClean="0"/>
              <a:t>Descriptive</a:t>
            </a:r>
          </a:p>
          <a:p>
            <a:pPr marL="285750" indent="-285750">
              <a:buFontTx/>
              <a:buChar char="-"/>
            </a:pPr>
            <a:r>
              <a:rPr lang="en-GB" dirty="0" smtClean="0"/>
              <a:t>Reflexive</a:t>
            </a:r>
          </a:p>
          <a:p>
            <a:pPr marL="285750" indent="-285750">
              <a:buFontTx/>
              <a:buChar char="-"/>
            </a:pPr>
            <a:r>
              <a:rPr lang="en-GB" dirty="0" smtClean="0"/>
              <a:t>Generative</a:t>
            </a:r>
          </a:p>
          <a:p>
            <a:pPr marL="285750" indent="-285750">
              <a:buFontTx/>
              <a:buChar char="-"/>
            </a:pPr>
            <a:endParaRPr lang="en-GB" dirty="0"/>
          </a:p>
        </p:txBody>
      </p:sp>
    </p:spTree>
    <p:extLst>
      <p:ext uri="{BB962C8B-B14F-4D97-AF65-F5344CB8AC3E}">
        <p14:creationId xmlns:p14="http://schemas.microsoft.com/office/powerpoint/2010/main" val="58456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2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2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2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22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22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22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222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2228">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Fundamental issues in social science</a:t>
            </a:r>
            <a:endParaRPr lang="en-GB" sz="4000" dirty="0"/>
          </a:p>
        </p:txBody>
      </p:sp>
      <p:sp>
        <p:nvSpPr>
          <p:cNvPr id="3" name="Content Placeholder 2"/>
          <p:cNvSpPr>
            <a:spLocks noGrp="1"/>
          </p:cNvSpPr>
          <p:nvPr>
            <p:ph idx="1"/>
          </p:nvPr>
        </p:nvSpPr>
        <p:spPr>
          <a:xfrm>
            <a:off x="628650" y="1690691"/>
            <a:ext cx="7886700" cy="4351338"/>
          </a:xfrm>
        </p:spPr>
        <p:txBody>
          <a:bodyPr>
            <a:normAutofit/>
          </a:bodyPr>
          <a:lstStyle/>
          <a:p>
            <a:pPr marL="457200" indent="-457200">
              <a:buFont typeface="Arial" panose="020B0604020202020204" pitchFamily="34" charset="0"/>
              <a:buChar char="•"/>
            </a:pPr>
            <a:r>
              <a:rPr lang="en-GB" sz="2400" dirty="0" smtClean="0">
                <a:solidFill>
                  <a:schemeClr val="tx1"/>
                </a:solidFill>
              </a:rPr>
              <a:t>Social </a:t>
            </a:r>
            <a:r>
              <a:rPr lang="en-GB" sz="2400" dirty="0">
                <a:solidFill>
                  <a:schemeClr val="tx1"/>
                </a:solidFill>
              </a:rPr>
              <a:t>science </a:t>
            </a:r>
            <a:r>
              <a:rPr lang="en-GB" sz="2400" dirty="0" smtClean="0">
                <a:solidFill>
                  <a:schemeClr val="tx1"/>
                </a:solidFill>
              </a:rPr>
              <a:t>has several characteristics than (can) make it different from natural science</a:t>
            </a:r>
          </a:p>
          <a:p>
            <a:pPr marL="457200" indent="-457200">
              <a:buFont typeface="Arial" panose="020B0604020202020204" pitchFamily="34" charset="0"/>
              <a:buChar char="•"/>
            </a:pPr>
            <a:r>
              <a:rPr lang="en-GB" sz="2400" dirty="0" smtClean="0">
                <a:solidFill>
                  <a:schemeClr val="tx1"/>
                </a:solidFill>
              </a:rPr>
              <a:t>1. Deductive versus Inductive research</a:t>
            </a:r>
          </a:p>
          <a:p>
            <a:pPr marL="457200" indent="-457200">
              <a:buFont typeface="Arial" panose="020B0604020202020204" pitchFamily="34" charset="0"/>
              <a:buChar char="•"/>
            </a:pPr>
            <a:r>
              <a:rPr lang="en-GB" sz="2400" i="1" dirty="0" smtClean="0">
                <a:solidFill>
                  <a:schemeClr val="tx1"/>
                </a:solidFill>
              </a:rPr>
              <a:t>Deductive</a:t>
            </a:r>
          </a:p>
          <a:p>
            <a:pPr marL="1143000" lvl="1" indent="-457200"/>
            <a:r>
              <a:rPr lang="en-GB" sz="2000" dirty="0" smtClean="0"/>
              <a:t>The researcher comes up with a hypothesis based on theory</a:t>
            </a:r>
          </a:p>
          <a:p>
            <a:pPr marL="1143000" lvl="1" indent="-457200"/>
            <a:r>
              <a:rPr lang="en-GB" sz="2000" dirty="0" smtClean="0">
                <a:solidFill>
                  <a:schemeClr val="tx1"/>
                </a:solidFill>
              </a:rPr>
              <a:t>Then designs a strategy to test it – often experimental</a:t>
            </a:r>
          </a:p>
          <a:p>
            <a:pPr marL="1143000" lvl="1" indent="-457200"/>
            <a:r>
              <a:rPr lang="en-GB" sz="2000" dirty="0" smtClean="0">
                <a:solidFill>
                  <a:schemeClr val="tx1"/>
                </a:solidFill>
              </a:rPr>
              <a:t>Using quantitative data and statistical significance testing</a:t>
            </a:r>
          </a:p>
          <a:p>
            <a:pPr marL="1143000" lvl="1" indent="-457200"/>
            <a:r>
              <a:rPr lang="en-GB" sz="2000" dirty="0" smtClean="0"/>
              <a:t>If the null hypothesis is rejected, the theory is (possibly) correct</a:t>
            </a:r>
          </a:p>
          <a:p>
            <a:pPr marL="1143000" lvl="1" indent="-457200"/>
            <a:r>
              <a:rPr lang="en-GB" sz="2000" dirty="0" smtClean="0"/>
              <a:t>Often called ‘the scientific method’</a:t>
            </a:r>
          </a:p>
          <a:p>
            <a:pPr marL="1143000" lvl="1" indent="-457200"/>
            <a:r>
              <a:rPr lang="en-GB" sz="2000" dirty="0" smtClean="0">
                <a:solidFill>
                  <a:schemeClr val="tx1"/>
                </a:solidFill>
              </a:rPr>
              <a:t>Useful for examining cause-effect relationships</a:t>
            </a:r>
            <a:endParaRPr lang="en-GB" sz="2000" dirty="0">
              <a:solidFill>
                <a:schemeClr val="tx1"/>
              </a:solidFill>
            </a:endParaRPr>
          </a:p>
        </p:txBody>
      </p:sp>
    </p:spTree>
    <p:extLst>
      <p:ext uri="{BB962C8B-B14F-4D97-AF65-F5344CB8AC3E}">
        <p14:creationId xmlns:p14="http://schemas.microsoft.com/office/powerpoint/2010/main" val="62188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Fundamental issues in social science</a:t>
            </a:r>
            <a:endParaRPr lang="en-GB" sz="4000" dirty="0"/>
          </a:p>
        </p:txBody>
      </p:sp>
      <p:sp>
        <p:nvSpPr>
          <p:cNvPr id="3" name="Content Placeholder 2"/>
          <p:cNvSpPr>
            <a:spLocks noGrp="1"/>
          </p:cNvSpPr>
          <p:nvPr>
            <p:ph idx="1"/>
          </p:nvPr>
        </p:nvSpPr>
        <p:spPr>
          <a:xfrm>
            <a:off x="628650" y="1815816"/>
            <a:ext cx="7886700" cy="4351338"/>
          </a:xfrm>
        </p:spPr>
        <p:txBody>
          <a:bodyPr>
            <a:normAutofit/>
          </a:bodyPr>
          <a:lstStyle/>
          <a:p>
            <a:pPr marL="457200" indent="-457200">
              <a:buFont typeface="Arial" panose="020B0604020202020204" pitchFamily="34" charset="0"/>
              <a:buChar char="•"/>
            </a:pPr>
            <a:r>
              <a:rPr lang="en-GB" sz="2400" i="1" dirty="0" smtClean="0">
                <a:solidFill>
                  <a:schemeClr val="tx1"/>
                </a:solidFill>
              </a:rPr>
              <a:t>Inductive</a:t>
            </a:r>
          </a:p>
          <a:p>
            <a:pPr marL="1143000" lvl="1" indent="-457200"/>
            <a:r>
              <a:rPr lang="en-GB" sz="2000" dirty="0" smtClean="0"/>
              <a:t>No specific hypothesis – just broad questions or issues</a:t>
            </a:r>
          </a:p>
          <a:p>
            <a:pPr marL="1143000" lvl="1" indent="-457200"/>
            <a:r>
              <a:rPr lang="en-GB" sz="2000" dirty="0" smtClean="0"/>
              <a:t>Data are collected and used to generate theory</a:t>
            </a:r>
          </a:p>
          <a:p>
            <a:pPr marL="1143000" lvl="1" indent="-457200"/>
            <a:r>
              <a:rPr lang="en-GB" sz="2000" dirty="0" smtClean="0"/>
              <a:t>Extreme form is ‘grounded theory’ – researcher has a completely open mind with no pre-conceived ideas</a:t>
            </a:r>
          </a:p>
          <a:p>
            <a:pPr marL="1143000" lvl="1" indent="-457200"/>
            <a:r>
              <a:rPr lang="en-GB" sz="2000" dirty="0" smtClean="0"/>
              <a:t>Inductive research can be useful where there is little idea of what might be happening in the study system</a:t>
            </a:r>
          </a:p>
          <a:p>
            <a:pPr marL="1143000" lvl="1" indent="-457200"/>
            <a:r>
              <a:rPr lang="en-GB" sz="2000" dirty="0" smtClean="0"/>
              <a:t>Also useful for building up an in-depth understanding of complex systems that cannot be broken down into simpler parts</a:t>
            </a:r>
          </a:p>
          <a:p>
            <a:pPr marL="457200" indent="-457200">
              <a:buFont typeface="Arial" panose="020B0604020202020204" pitchFamily="34" charset="0"/>
              <a:buChar char="•"/>
            </a:pPr>
            <a:r>
              <a:rPr lang="en-GB" sz="2400" dirty="0" smtClean="0">
                <a:solidFill>
                  <a:schemeClr val="tx1"/>
                </a:solidFill>
              </a:rPr>
              <a:t>Both inductive and deductive research feature in social science and each suit particular situations</a:t>
            </a:r>
            <a:r>
              <a:rPr lang="en-GB" sz="2400" dirty="0" smtClean="0"/>
              <a:t> </a:t>
            </a:r>
          </a:p>
        </p:txBody>
      </p:sp>
    </p:spTree>
    <p:extLst>
      <p:ext uri="{BB962C8B-B14F-4D97-AF65-F5344CB8AC3E}">
        <p14:creationId xmlns:p14="http://schemas.microsoft.com/office/powerpoint/2010/main" val="166785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ChangeArrowheads="1"/>
          </p:cNvSpPr>
          <p:nvPr/>
        </p:nvSpPr>
        <p:spPr bwMode="auto">
          <a:xfrm>
            <a:off x="123824" y="1241900"/>
            <a:ext cx="8317531"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81000" indent="-3810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Jane</a:t>
            </a:r>
          </a:p>
          <a:p>
            <a:pPr lvl="1" indent="-381000" fontAlgn="base">
              <a:lnSpc>
                <a:spcPct val="90000"/>
              </a:lnSpc>
              <a:spcAft>
                <a:spcPct val="25000"/>
              </a:spcAft>
              <a:buSzPct val="120000"/>
              <a:buFontTx/>
              <a:buChar char="•"/>
            </a:pPr>
            <a:r>
              <a:rPr kumimoji="0" lang="en-GB" altLang="en-GB" sz="1800" b="0" i="0" u="none" strike="noStrike" kern="1200" cap="none" spc="0" normalizeH="0" noProof="0" dirty="0" smtClean="0">
                <a:ln>
                  <a:noFill/>
                </a:ln>
                <a:solidFill>
                  <a:srgbClr val="000000"/>
                </a:solidFill>
                <a:effectLst/>
                <a:uLnTx/>
                <a:uFillTx/>
                <a:latin typeface="Arial" panose="020B0604020202020204" pitchFamily="34" charset="0"/>
                <a:ea typeface="+mn-ea"/>
                <a:cs typeface="+mn-cs"/>
              </a:rPr>
              <a:t>Has studied a theoretical model of human behaviour</a:t>
            </a:r>
          </a:p>
          <a:p>
            <a:pPr lvl="1" indent="-381000" fontAlgn="base">
              <a:lnSpc>
                <a:spcPct val="90000"/>
              </a:lnSpc>
              <a:spcAft>
                <a:spcPct val="25000"/>
              </a:spcAft>
              <a:buSzPct val="120000"/>
              <a:buFontTx/>
              <a:buChar char="•"/>
            </a:pPr>
            <a:r>
              <a:rPr lang="en-GB" altLang="en-GB" sz="1800" dirty="0" smtClean="0">
                <a:solidFill>
                  <a:srgbClr val="000000"/>
                </a:solidFill>
              </a:rPr>
              <a:t>Has an idea to improve the theory</a:t>
            </a:r>
          </a:p>
          <a:p>
            <a:pPr lvl="1" indent="-381000" fontAlgn="base">
              <a:lnSpc>
                <a:spcPct val="90000"/>
              </a:lnSpc>
              <a:spcAft>
                <a:spcPct val="25000"/>
              </a:spcAft>
              <a:buSzPct val="120000"/>
              <a:buFontTx/>
              <a:buChar char="•"/>
            </a:pPr>
            <a:r>
              <a:rPr kumimoji="0" lang="en-GB" altLang="en-GB" sz="1800" b="0" i="0" u="none" strike="noStrike" kern="1200" cap="none" spc="0" normalizeH="0" noProof="0" dirty="0" smtClean="0">
                <a:ln>
                  <a:noFill/>
                </a:ln>
                <a:solidFill>
                  <a:srgbClr val="000000"/>
                </a:solidFill>
                <a:effectLst/>
                <a:uLnTx/>
                <a:uFillTx/>
                <a:latin typeface="Arial" panose="020B0604020202020204" pitchFamily="34" charset="0"/>
                <a:ea typeface="+mn-ea"/>
                <a:cs typeface="+mn-cs"/>
              </a:rPr>
              <a:t>The idea generates a new hypothesis – if tourism income is received alongside some environmental education, it will be more likely to change resource use behaviour</a:t>
            </a:r>
          </a:p>
          <a:p>
            <a:pPr lvl="1" indent="-381000" fontAlgn="base">
              <a:lnSpc>
                <a:spcPct val="90000"/>
              </a:lnSpc>
              <a:spcAft>
                <a:spcPct val="25000"/>
              </a:spcAft>
              <a:buSzPct val="120000"/>
              <a:buFontTx/>
              <a:buChar char="•"/>
            </a:pPr>
            <a:r>
              <a:rPr lang="en-GB" altLang="en-GB" sz="1800" dirty="0" smtClean="0">
                <a:solidFill>
                  <a:srgbClr val="000000"/>
                </a:solidFill>
              </a:rPr>
              <a:t>Designs an experiment to test it – some people</a:t>
            </a:r>
            <a:br>
              <a:rPr lang="en-GB" altLang="en-GB" sz="1800" dirty="0" smtClean="0">
                <a:solidFill>
                  <a:srgbClr val="000000"/>
                </a:solidFill>
              </a:rPr>
            </a:br>
            <a:r>
              <a:rPr lang="en-GB" altLang="en-GB" sz="1800" dirty="0" smtClean="0">
                <a:solidFill>
                  <a:srgbClr val="000000"/>
                </a:solidFill>
              </a:rPr>
              <a:t>get the training, others don’t</a:t>
            </a:r>
            <a:endParaRPr kumimoji="0" lang="en-GB" altLang="en-GB" sz="1800" b="0" i="0" u="none" strike="noStrike" kern="1200" cap="none" spc="0" normalizeH="0" noProof="0" dirty="0" smtClean="0">
              <a:ln>
                <a:noFill/>
              </a:ln>
              <a:solidFill>
                <a:srgbClr val="000000"/>
              </a:solidFill>
              <a:effectLst/>
              <a:uLnTx/>
              <a:uFillTx/>
              <a:latin typeface="Arial" panose="020B0604020202020204" pitchFamily="34" charset="0"/>
              <a:ea typeface="+mn-ea"/>
              <a:cs typeface="+mn-cs"/>
            </a:endParaRPr>
          </a:p>
          <a:p>
            <a:pPr fontAlgn="base">
              <a:lnSpc>
                <a:spcPct val="90000"/>
              </a:lnSpc>
              <a:spcAft>
                <a:spcPct val="25000"/>
              </a:spcAft>
              <a:buSzPct val="120000"/>
            </a:pPr>
            <a:r>
              <a:rPr kumimoji="0" lang="en-GB" altLang="en-GB" sz="18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John</a:t>
            </a:r>
          </a:p>
          <a:p>
            <a:pPr lvl="1" fontAlgn="base">
              <a:lnSpc>
                <a:spcPct val="90000"/>
              </a:lnSpc>
              <a:spcAft>
                <a:spcPct val="25000"/>
              </a:spcAft>
              <a:buSzPct val="120000"/>
              <a:buFont typeface="Arial" panose="020B0604020202020204" pitchFamily="34" charset="0"/>
              <a:buChar char="•"/>
            </a:pPr>
            <a:r>
              <a:rPr lang="en-GB" altLang="en-GB" sz="1800" dirty="0" smtClean="0">
                <a:solidFill>
                  <a:srgbClr val="000000"/>
                </a:solidFill>
              </a:rPr>
              <a:t>Has an open mind and no specific research questions</a:t>
            </a:r>
          </a:p>
          <a:p>
            <a:pPr lvl="1" fontAlgn="base">
              <a:lnSpc>
                <a:spcPct val="90000"/>
              </a:lnSpc>
              <a:spcAft>
                <a:spcPct val="25000"/>
              </a:spcAft>
              <a:buSzPct val="120000"/>
              <a:buFont typeface="Arial" panose="020B0604020202020204" pitchFamily="34" charset="0"/>
              <a:buChar char="•"/>
            </a:pPr>
            <a:r>
              <a:rPr lang="en-GB" altLang="en-GB" sz="1800" dirty="0" smtClean="0">
                <a:solidFill>
                  <a:srgbClr val="000000"/>
                </a:solidFill>
              </a:rPr>
              <a:t>Sees the current situation as the product of complex</a:t>
            </a:r>
            <a:br>
              <a:rPr lang="en-GB" altLang="en-GB" sz="1800" dirty="0" smtClean="0">
                <a:solidFill>
                  <a:srgbClr val="000000"/>
                </a:solidFill>
              </a:rPr>
            </a:br>
            <a:r>
              <a:rPr lang="en-GB" altLang="en-GB" sz="1800" dirty="0" smtClean="0">
                <a:solidFill>
                  <a:srgbClr val="000000"/>
                </a:solidFill>
              </a:rPr>
              <a:t>interacting issues – history, politics, power relations, culture, economic relations, etc. </a:t>
            </a:r>
          </a:p>
          <a:p>
            <a:pPr lvl="1" fontAlgn="base">
              <a:lnSpc>
                <a:spcPct val="90000"/>
              </a:lnSpc>
              <a:spcAft>
                <a:spcPct val="25000"/>
              </a:spcAft>
              <a:buSzPct val="120000"/>
              <a:buFont typeface="Arial" panose="020B0604020202020204" pitchFamily="34" charset="0"/>
              <a:buChar char="•"/>
            </a:pPr>
            <a:r>
              <a:rPr lang="en-GB" altLang="en-GB" sz="1800" dirty="0" smtClean="0">
                <a:solidFill>
                  <a:srgbClr val="000000"/>
                </a:solidFill>
              </a:rPr>
              <a:t>Believes he can’t say anything useful about tourism impacts without a rich understanding of this broader context</a:t>
            </a:r>
          </a:p>
          <a:p>
            <a:pPr lvl="1" fontAlgn="base">
              <a:lnSpc>
                <a:spcPct val="90000"/>
              </a:lnSpc>
              <a:spcAft>
                <a:spcPct val="25000"/>
              </a:spcAft>
              <a:buSzPct val="120000"/>
              <a:buFont typeface="Arial" panose="020B0604020202020204" pitchFamily="34" charset="0"/>
              <a:buChar char="•"/>
            </a:pPr>
            <a:r>
              <a:rPr kumimoji="0" lang="en-GB" altLang="en-GB"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Plan</a:t>
            </a:r>
            <a:r>
              <a:rPr lang="en-GB" altLang="en-GB" sz="1800" dirty="0" smtClean="0">
                <a:solidFill>
                  <a:srgbClr val="000000"/>
                </a:solidFill>
              </a:rPr>
              <a:t>s to study the system and then build theory to explain his findings</a:t>
            </a:r>
            <a:endParaRPr kumimoji="0" lang="en-GB" altLang="en-GB"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endParaRPr kumimoji="0" lang="en-GB" altLang="en-GB"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endParaRPr kumimoji="0" lang="en-GB" altLang="en-GB"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19459" name="Rectangle 2"/>
          <p:cNvSpPr>
            <a:spLocks noGrp="1" noChangeArrowheads="1"/>
          </p:cNvSpPr>
          <p:nvPr>
            <p:ph type="title" idx="4294967295"/>
          </p:nvPr>
        </p:nvSpPr>
        <p:spPr>
          <a:xfrm>
            <a:off x="0" y="241300"/>
            <a:ext cx="9144000" cy="1143000"/>
          </a:xfrm>
        </p:spPr>
        <p:txBody>
          <a:bodyPr anchor="t"/>
          <a:lstStyle/>
          <a:p>
            <a:pPr eaLnBrk="1" hangingPunct="1"/>
            <a:r>
              <a:rPr lang="en-GB" altLang="en-US" sz="3600" dirty="0" smtClean="0"/>
              <a:t>Meet our two researchers</a:t>
            </a:r>
            <a:endParaRPr lang="en-US" altLang="en-US" sz="3600" dirty="0" smtClean="0"/>
          </a:p>
        </p:txBody>
      </p:sp>
      <p:sp>
        <p:nvSpPr>
          <p:cNvPr id="19460" name="Text Box 7"/>
          <p:cNvSpPr txBox="1">
            <a:spLocks noChangeArrowheads="1"/>
          </p:cNvSpPr>
          <p:nvPr/>
        </p:nvSpPr>
        <p:spPr bwMode="auto">
          <a:xfrm>
            <a:off x="150813" y="4559300"/>
            <a:ext cx="384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en-US" sz="32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3" name="TextBox 2"/>
          <p:cNvSpPr txBox="1"/>
          <p:nvPr/>
        </p:nvSpPr>
        <p:spPr>
          <a:xfrm>
            <a:off x="6525929" y="3081972"/>
            <a:ext cx="2618071" cy="1477328"/>
          </a:xfrm>
          <a:prstGeom prst="rect">
            <a:avLst/>
          </a:prstGeom>
          <a:noFill/>
          <a:ln>
            <a:solidFill>
              <a:schemeClr val="tx1"/>
            </a:solidFill>
          </a:ln>
        </p:spPr>
        <p:txBody>
          <a:bodyPr wrap="square" rtlCol="0">
            <a:spAutoFit/>
          </a:bodyPr>
          <a:lstStyle/>
          <a:p>
            <a:r>
              <a:rPr lang="en-GB" dirty="0" smtClean="0"/>
              <a:t>What kind of research are they each doing?</a:t>
            </a:r>
          </a:p>
          <a:p>
            <a:pPr marL="285750" indent="-285750">
              <a:buFontTx/>
              <a:buChar char="-"/>
            </a:pPr>
            <a:r>
              <a:rPr lang="en-GB" dirty="0" smtClean="0"/>
              <a:t>Inductive</a:t>
            </a:r>
          </a:p>
          <a:p>
            <a:pPr marL="285750" indent="-285750">
              <a:buFontTx/>
              <a:buChar char="-"/>
            </a:pPr>
            <a:r>
              <a:rPr lang="en-GB" dirty="0" smtClean="0"/>
              <a:t>Deductive</a:t>
            </a:r>
          </a:p>
          <a:p>
            <a:pPr marL="285750" indent="-285750">
              <a:buFontTx/>
              <a:buChar char="-"/>
            </a:pPr>
            <a:endParaRPr lang="en-GB" dirty="0"/>
          </a:p>
        </p:txBody>
      </p:sp>
    </p:spTree>
    <p:extLst>
      <p:ext uri="{BB962C8B-B14F-4D97-AF65-F5344CB8AC3E}">
        <p14:creationId xmlns:p14="http://schemas.microsoft.com/office/powerpoint/2010/main" val="326728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2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2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2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22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22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22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222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Fundamental issues in social science</a:t>
            </a:r>
            <a:endParaRPr lang="en-GB" sz="4000" dirty="0"/>
          </a:p>
        </p:txBody>
      </p:sp>
      <p:sp>
        <p:nvSpPr>
          <p:cNvPr id="3" name="Content Placeholder 2"/>
          <p:cNvSpPr>
            <a:spLocks noGrp="1"/>
          </p:cNvSpPr>
          <p:nvPr>
            <p:ph idx="1"/>
          </p:nvPr>
        </p:nvSpPr>
        <p:spPr>
          <a:xfrm>
            <a:off x="628650" y="1815816"/>
            <a:ext cx="7886700" cy="4351338"/>
          </a:xfrm>
        </p:spPr>
        <p:txBody>
          <a:bodyPr>
            <a:normAutofit/>
          </a:bodyPr>
          <a:lstStyle/>
          <a:p>
            <a:pPr marL="457200" indent="-457200">
              <a:buFont typeface="Arial" panose="020B0604020202020204" pitchFamily="34" charset="0"/>
              <a:buChar char="•"/>
            </a:pPr>
            <a:r>
              <a:rPr lang="en-GB" sz="2400" dirty="0" smtClean="0">
                <a:solidFill>
                  <a:schemeClr val="tx1"/>
                </a:solidFill>
              </a:rPr>
              <a:t>2: The quantitative / qualitative divide</a:t>
            </a:r>
          </a:p>
          <a:p>
            <a:pPr marL="457200" indent="-457200">
              <a:buFont typeface="Arial" panose="020B0604020202020204" pitchFamily="34" charset="0"/>
              <a:buChar char="•"/>
            </a:pPr>
            <a:r>
              <a:rPr lang="en-GB" sz="2400" dirty="0" smtClean="0">
                <a:solidFill>
                  <a:schemeClr val="tx1"/>
                </a:solidFill>
              </a:rPr>
              <a:t>Two stages: Data and analysis</a:t>
            </a:r>
          </a:p>
          <a:p>
            <a:pPr marL="1143000" lvl="1" indent="-457200"/>
            <a:r>
              <a:rPr lang="en-GB" sz="2000" dirty="0" smtClean="0">
                <a:solidFill>
                  <a:schemeClr val="tx1"/>
                </a:solidFill>
              </a:rPr>
              <a:t>Quant data are numbers. </a:t>
            </a:r>
            <a:r>
              <a:rPr lang="en-GB" sz="2000" dirty="0" err="1" smtClean="0">
                <a:solidFill>
                  <a:schemeClr val="tx1"/>
                </a:solidFill>
              </a:rPr>
              <a:t>Qual</a:t>
            </a:r>
            <a:r>
              <a:rPr lang="en-GB" sz="2000" dirty="0" smtClean="0">
                <a:solidFill>
                  <a:schemeClr val="tx1"/>
                </a:solidFill>
              </a:rPr>
              <a:t> data are text  &amp; images (usually)</a:t>
            </a:r>
          </a:p>
          <a:p>
            <a:pPr marL="1143000" lvl="1" indent="-457200"/>
            <a:r>
              <a:rPr lang="en-GB" sz="2000" dirty="0" smtClean="0">
                <a:solidFill>
                  <a:schemeClr val="tx1"/>
                </a:solidFill>
              </a:rPr>
              <a:t>Quant analysis is statistics. </a:t>
            </a:r>
            <a:r>
              <a:rPr lang="en-GB" sz="2000" dirty="0" err="1" smtClean="0">
                <a:solidFill>
                  <a:schemeClr val="tx1"/>
                </a:solidFill>
              </a:rPr>
              <a:t>Qual</a:t>
            </a:r>
            <a:r>
              <a:rPr lang="en-GB" sz="2000" dirty="0" smtClean="0">
                <a:solidFill>
                  <a:schemeClr val="tx1"/>
                </a:solidFill>
              </a:rPr>
              <a:t> analysis is diverse</a:t>
            </a:r>
          </a:p>
          <a:p>
            <a:pPr marL="457200" indent="-457200">
              <a:buFont typeface="Arial" panose="020B0604020202020204" pitchFamily="34" charset="0"/>
              <a:buChar char="•"/>
            </a:pPr>
            <a:r>
              <a:rPr lang="en-GB" sz="2400" dirty="0" err="1" smtClean="0">
                <a:solidFill>
                  <a:schemeClr val="tx1"/>
                </a:solidFill>
              </a:rPr>
              <a:t>Qual</a:t>
            </a:r>
            <a:r>
              <a:rPr lang="en-GB" sz="2400" dirty="0" smtClean="0">
                <a:solidFill>
                  <a:schemeClr val="tx1"/>
                </a:solidFill>
              </a:rPr>
              <a:t>/quant can be a source of tension: </a:t>
            </a:r>
          </a:p>
          <a:p>
            <a:pPr marL="1143000" lvl="1" indent="-457200"/>
            <a:r>
              <a:rPr lang="en-GB" sz="2000" dirty="0" smtClean="0">
                <a:solidFill>
                  <a:schemeClr val="tx1"/>
                </a:solidFill>
              </a:rPr>
              <a:t>Quantitative researchers can see qualitative data as ‘anecdote’ and lacking in solid answers</a:t>
            </a:r>
          </a:p>
          <a:p>
            <a:pPr marL="1143000" lvl="1" indent="-457200"/>
            <a:r>
              <a:rPr lang="en-GB" sz="2000" dirty="0" smtClean="0">
                <a:solidFill>
                  <a:schemeClr val="tx1"/>
                </a:solidFill>
              </a:rPr>
              <a:t>Qualitative researchers can see quantitative data as too simplistic and narrow</a:t>
            </a:r>
          </a:p>
          <a:p>
            <a:pPr marL="457200" indent="-457200">
              <a:buFont typeface="Arial" panose="020B0604020202020204" pitchFamily="34" charset="0"/>
              <a:buChar char="•"/>
            </a:pPr>
            <a:r>
              <a:rPr lang="en-GB" sz="2400" dirty="0" smtClean="0">
                <a:solidFill>
                  <a:schemeClr val="tx1"/>
                </a:solidFill>
              </a:rPr>
              <a:t>Those with natural science training usually favour the quant approach</a:t>
            </a:r>
          </a:p>
          <a:p>
            <a:pPr marL="457200" indent="-457200">
              <a:buFont typeface="Arial" panose="020B0604020202020204" pitchFamily="34" charset="0"/>
              <a:buChar char="•"/>
            </a:pPr>
            <a:endParaRPr lang="en-GB" sz="2400" dirty="0">
              <a:solidFill>
                <a:schemeClr val="tx1"/>
              </a:solidFill>
            </a:endParaRPr>
          </a:p>
          <a:p>
            <a:endParaRPr lang="en-GB" sz="2400" dirty="0" smtClean="0">
              <a:solidFill>
                <a:schemeClr val="tx1"/>
              </a:solidFill>
            </a:endParaRPr>
          </a:p>
        </p:txBody>
      </p:sp>
    </p:spTree>
    <p:extLst>
      <p:ext uri="{BB962C8B-B14F-4D97-AF65-F5344CB8AC3E}">
        <p14:creationId xmlns:p14="http://schemas.microsoft.com/office/powerpoint/2010/main" val="327324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ChangeArrowheads="1"/>
          </p:cNvSpPr>
          <p:nvPr/>
        </p:nvSpPr>
        <p:spPr bwMode="auto">
          <a:xfrm>
            <a:off x="123824" y="1501783"/>
            <a:ext cx="8317531"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81000" indent="-3810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Jane</a:t>
            </a:r>
          </a:p>
          <a:p>
            <a:pPr lvl="1" indent="-381000" fontAlgn="base">
              <a:lnSpc>
                <a:spcPct val="90000"/>
              </a:lnSpc>
              <a:spcAft>
                <a:spcPct val="25000"/>
              </a:spcAft>
              <a:buSzPct val="120000"/>
              <a:buFontTx/>
              <a:buChar char="•"/>
            </a:pPr>
            <a:r>
              <a:rPr kumimoji="0" lang="en-GB" altLang="en-GB" sz="1800" b="0" i="0" u="none" strike="noStrike" kern="1200" cap="none" spc="0" normalizeH="0" noProof="0" dirty="0" smtClean="0">
                <a:ln>
                  <a:noFill/>
                </a:ln>
                <a:solidFill>
                  <a:srgbClr val="000000"/>
                </a:solidFill>
                <a:effectLst/>
                <a:uLnTx/>
                <a:uFillTx/>
                <a:latin typeface="Arial" panose="020B0604020202020204" pitchFamily="34" charset="0"/>
                <a:ea typeface="+mn-ea"/>
                <a:cs typeface="+mn-cs"/>
              </a:rPr>
              <a:t>Plans to collect numerical </a:t>
            </a:r>
            <a:r>
              <a:rPr kumimoji="0" lang="en-GB" altLang="en-GB" sz="1800" b="0" i="0" u="none" strike="noStrike" kern="1200" cap="none" spc="0" normalizeH="0" noProof="0" dirty="0" err="1" smtClean="0">
                <a:ln>
                  <a:noFill/>
                </a:ln>
                <a:solidFill>
                  <a:srgbClr val="000000"/>
                </a:solidFill>
                <a:effectLst/>
                <a:uLnTx/>
                <a:uFillTx/>
                <a:latin typeface="Arial" panose="020B0604020202020204" pitchFamily="34" charset="0"/>
                <a:ea typeface="+mn-ea"/>
                <a:cs typeface="+mn-cs"/>
              </a:rPr>
              <a:t>dat</a:t>
            </a:r>
            <a:r>
              <a:rPr lang="en-GB" altLang="en-GB" sz="1800" dirty="0" smtClean="0">
                <a:solidFill>
                  <a:srgbClr val="000000"/>
                </a:solidFill>
              </a:rPr>
              <a:t>a measuring the flows of tourism income, the attitudes of local people and their behavioural intentions</a:t>
            </a:r>
          </a:p>
          <a:p>
            <a:pPr lvl="1" indent="-381000" fontAlgn="base">
              <a:lnSpc>
                <a:spcPct val="90000"/>
              </a:lnSpc>
              <a:spcAft>
                <a:spcPct val="25000"/>
              </a:spcAft>
              <a:buSzPct val="120000"/>
              <a:buFontTx/>
              <a:buChar char="•"/>
            </a:pPr>
            <a:r>
              <a:rPr kumimoji="0" lang="en-GB" altLang="en-GB" sz="1800" b="0" i="0" u="none" strike="noStrike" kern="1200" cap="none" spc="0" normalizeH="0" noProof="0" dirty="0" smtClean="0">
                <a:ln>
                  <a:noFill/>
                </a:ln>
                <a:solidFill>
                  <a:srgbClr val="000000"/>
                </a:solidFill>
                <a:effectLst/>
                <a:uLnTx/>
                <a:uFillTx/>
                <a:latin typeface="Arial" panose="020B0604020202020204" pitchFamily="34" charset="0"/>
                <a:ea typeface="+mn-ea"/>
                <a:cs typeface="+mn-cs"/>
              </a:rPr>
              <a:t>Plans to conduct statistical analysis of the data to reveal relationships between her educational intervention and behavioural outcomes</a:t>
            </a:r>
          </a:p>
          <a:p>
            <a:pPr fontAlgn="base">
              <a:lnSpc>
                <a:spcPct val="90000"/>
              </a:lnSpc>
              <a:spcAft>
                <a:spcPct val="25000"/>
              </a:spcAft>
              <a:buSzPct val="120000"/>
            </a:pPr>
            <a:r>
              <a:rPr kumimoji="0" lang="en-GB" altLang="en-GB" sz="18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John</a:t>
            </a:r>
          </a:p>
          <a:p>
            <a:pPr lvl="1" fontAlgn="base">
              <a:lnSpc>
                <a:spcPct val="90000"/>
              </a:lnSpc>
              <a:spcAft>
                <a:spcPct val="25000"/>
              </a:spcAft>
              <a:buSzPct val="120000"/>
              <a:buFont typeface="Arial" panose="020B0604020202020204" pitchFamily="34" charset="0"/>
              <a:buChar char="•"/>
            </a:pPr>
            <a:r>
              <a:rPr lang="en-GB" altLang="en-GB" sz="1800" dirty="0" smtClean="0">
                <a:solidFill>
                  <a:srgbClr val="000000"/>
                </a:solidFill>
              </a:rPr>
              <a:t>Plans to collect images, and text from interviews, notes and documents</a:t>
            </a:r>
          </a:p>
          <a:p>
            <a:pPr lvl="1" fontAlgn="base">
              <a:lnSpc>
                <a:spcPct val="90000"/>
              </a:lnSpc>
              <a:spcAft>
                <a:spcPct val="25000"/>
              </a:spcAft>
              <a:buSzPct val="120000"/>
              <a:buFont typeface="Arial" panose="020B0604020202020204" pitchFamily="34" charset="0"/>
              <a:buChar char="•"/>
            </a:pPr>
            <a:r>
              <a:rPr lang="en-GB" altLang="en-GB" sz="1800" dirty="0" smtClean="0">
                <a:solidFill>
                  <a:srgbClr val="000000"/>
                </a:solidFill>
              </a:rPr>
              <a:t>Plans to analyse this material to build up narrative descriptions of the study system and the role of tourism within it</a:t>
            </a:r>
          </a:p>
          <a:p>
            <a:pPr lvl="1" fontAlgn="base">
              <a:lnSpc>
                <a:spcPct val="90000"/>
              </a:lnSpc>
              <a:spcAft>
                <a:spcPct val="25000"/>
              </a:spcAft>
              <a:buSzPct val="120000"/>
              <a:buFont typeface="Arial" panose="020B0604020202020204" pitchFamily="34" charset="0"/>
              <a:buChar char="•"/>
            </a:pPr>
            <a:endParaRPr lang="en-GB" altLang="en-GB" sz="1800" dirty="0" smtClean="0">
              <a:solidFill>
                <a:srgbClr val="000000"/>
              </a:solidFill>
            </a:endParaRP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endParaRPr kumimoji="0" lang="en-GB" altLang="en-GB"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19459" name="Rectangle 2"/>
          <p:cNvSpPr>
            <a:spLocks noGrp="1" noChangeArrowheads="1"/>
          </p:cNvSpPr>
          <p:nvPr>
            <p:ph type="title" idx="4294967295"/>
          </p:nvPr>
        </p:nvSpPr>
        <p:spPr>
          <a:xfrm>
            <a:off x="0" y="241300"/>
            <a:ext cx="9144000" cy="1143000"/>
          </a:xfrm>
        </p:spPr>
        <p:txBody>
          <a:bodyPr anchor="t"/>
          <a:lstStyle/>
          <a:p>
            <a:pPr eaLnBrk="1" hangingPunct="1"/>
            <a:r>
              <a:rPr lang="en-GB" altLang="en-US" sz="3600" dirty="0" smtClean="0"/>
              <a:t>Meet our two researchers</a:t>
            </a:r>
            <a:endParaRPr lang="en-US" altLang="en-US" sz="3600" dirty="0" smtClean="0"/>
          </a:p>
        </p:txBody>
      </p:sp>
      <p:sp>
        <p:nvSpPr>
          <p:cNvPr id="3" name="TextBox 2"/>
          <p:cNvSpPr txBox="1"/>
          <p:nvPr/>
        </p:nvSpPr>
        <p:spPr>
          <a:xfrm>
            <a:off x="2627696" y="4604366"/>
            <a:ext cx="2618071" cy="1477328"/>
          </a:xfrm>
          <a:prstGeom prst="rect">
            <a:avLst/>
          </a:prstGeom>
          <a:noFill/>
          <a:ln>
            <a:solidFill>
              <a:schemeClr val="tx1"/>
            </a:solidFill>
          </a:ln>
        </p:spPr>
        <p:txBody>
          <a:bodyPr wrap="square" rtlCol="0">
            <a:spAutoFit/>
          </a:bodyPr>
          <a:lstStyle/>
          <a:p>
            <a:r>
              <a:rPr lang="en-GB" dirty="0" smtClean="0"/>
              <a:t>What kind of research are they each doing?</a:t>
            </a:r>
          </a:p>
          <a:p>
            <a:pPr marL="285750" indent="-285750">
              <a:buFontTx/>
              <a:buChar char="-"/>
            </a:pPr>
            <a:r>
              <a:rPr lang="en-GB" dirty="0" smtClean="0"/>
              <a:t>Qualitative</a:t>
            </a:r>
          </a:p>
          <a:p>
            <a:pPr marL="285750" indent="-285750">
              <a:buFontTx/>
              <a:buChar char="-"/>
            </a:pPr>
            <a:r>
              <a:rPr lang="en-GB" dirty="0" smtClean="0"/>
              <a:t>Quantitative</a:t>
            </a:r>
          </a:p>
          <a:p>
            <a:pPr marL="285750" indent="-285750">
              <a:buFontTx/>
              <a:buChar char="-"/>
            </a:pPr>
            <a:endParaRPr lang="en-GB" dirty="0"/>
          </a:p>
        </p:txBody>
      </p:sp>
    </p:spTree>
    <p:extLst>
      <p:ext uri="{BB962C8B-B14F-4D97-AF65-F5344CB8AC3E}">
        <p14:creationId xmlns:p14="http://schemas.microsoft.com/office/powerpoint/2010/main" val="237882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2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2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2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idx="4294967295"/>
          </p:nvPr>
        </p:nvSpPr>
        <p:spPr>
          <a:xfrm>
            <a:off x="1662944" y="245782"/>
            <a:ext cx="5940425" cy="587375"/>
          </a:xfrm>
          <a:prstGeom prst="rect">
            <a:avLst/>
          </a:prstGeom>
        </p:spPr>
        <p:txBody>
          <a:bodyPr>
            <a:noAutofit/>
          </a:bodyPr>
          <a:lstStyle>
            <a:lvl1pPr>
              <a:defRPr sz="3600"/>
            </a:lvl1pPr>
          </a:lstStyle>
          <a:p>
            <a:pPr algn="ctr"/>
            <a:r>
              <a:rPr lang="en-GB" sz="4400" dirty="0" smtClean="0">
                <a:solidFill>
                  <a:srgbClr val="518367"/>
                </a:solidFill>
                <a:ea typeface="Constantia"/>
                <a:cs typeface="Constantia"/>
                <a:sym typeface="Constantia"/>
              </a:rPr>
              <a:t>The partnership </a:t>
            </a:r>
            <a:endParaRPr sz="4400" dirty="0">
              <a:solidFill>
                <a:srgbClr val="518367"/>
              </a:solidFill>
              <a:ea typeface="Constantia"/>
              <a:cs typeface="Constantia"/>
              <a:sym typeface="Constantia"/>
            </a:endParaRPr>
          </a:p>
        </p:txBody>
      </p:sp>
      <p:grpSp>
        <p:nvGrpSpPr>
          <p:cNvPr id="6" name="Group 5"/>
          <p:cNvGrpSpPr/>
          <p:nvPr/>
        </p:nvGrpSpPr>
        <p:grpSpPr>
          <a:xfrm>
            <a:off x="0" y="997932"/>
            <a:ext cx="9156778" cy="5885194"/>
            <a:chOff x="0" y="997932"/>
            <a:chExt cx="9156778" cy="5885194"/>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626" t="12272" r="8791" b="12661"/>
            <a:stretch/>
          </p:blipFill>
          <p:spPr>
            <a:xfrm>
              <a:off x="0" y="997932"/>
              <a:ext cx="9156778" cy="5885194"/>
            </a:xfrm>
            <a:prstGeom prst="rect">
              <a:avLst/>
            </a:prstGeom>
          </p:spPr>
        </p:pic>
        <p:pic>
          <p:nvPicPr>
            <p:cNvPr id="100" name="Picture 3" descr="Picture 3"/>
            <p:cNvPicPr>
              <a:picLocks noChangeAspect="1"/>
            </p:cNvPicPr>
            <p:nvPr/>
          </p:nvPicPr>
          <p:blipFill>
            <a:blip r:embed="rId4">
              <a:extLst/>
            </a:blip>
            <a:stretch>
              <a:fillRect/>
            </a:stretch>
          </p:blipFill>
          <p:spPr>
            <a:xfrm>
              <a:off x="4151746" y="5816749"/>
              <a:ext cx="1039666" cy="929471"/>
            </a:xfrm>
            <a:prstGeom prst="rect">
              <a:avLst/>
            </a:prstGeom>
            <a:ln w="12700">
              <a:miter lim="400000"/>
            </a:ln>
          </p:spPr>
        </p:pic>
        <p:pic>
          <p:nvPicPr>
            <p:cNvPr id="101" name="Picture 4" descr="Picture 4"/>
            <p:cNvPicPr>
              <a:picLocks noChangeAspect="1"/>
            </p:cNvPicPr>
            <p:nvPr/>
          </p:nvPicPr>
          <p:blipFill>
            <a:blip r:embed="rId5">
              <a:extLst/>
            </a:blip>
            <a:stretch>
              <a:fillRect/>
            </a:stretch>
          </p:blipFill>
          <p:spPr>
            <a:xfrm>
              <a:off x="2630954" y="3386766"/>
              <a:ext cx="824300" cy="885078"/>
            </a:xfrm>
            <a:prstGeom prst="rect">
              <a:avLst/>
            </a:prstGeom>
            <a:ln w="12700">
              <a:miter lim="400000"/>
            </a:ln>
          </p:spPr>
        </p:pic>
        <p:pic>
          <p:nvPicPr>
            <p:cNvPr id="102" name="Picture 5" descr="Picture 5"/>
            <p:cNvPicPr>
              <a:picLocks noChangeAspect="1"/>
            </p:cNvPicPr>
            <p:nvPr/>
          </p:nvPicPr>
          <p:blipFill>
            <a:blip r:embed="rId6">
              <a:extLst/>
            </a:blip>
            <a:stretch>
              <a:fillRect/>
            </a:stretch>
          </p:blipFill>
          <p:spPr>
            <a:xfrm>
              <a:off x="766660" y="1219051"/>
              <a:ext cx="1344528" cy="509739"/>
            </a:xfrm>
            <a:prstGeom prst="rect">
              <a:avLst/>
            </a:prstGeom>
            <a:ln w="12700">
              <a:miter lim="400000"/>
            </a:ln>
          </p:spPr>
        </p:pic>
        <p:pic>
          <p:nvPicPr>
            <p:cNvPr id="103" name="Picture 6" descr="Picture 6"/>
            <p:cNvPicPr>
              <a:picLocks noChangeAspect="1"/>
            </p:cNvPicPr>
            <p:nvPr/>
          </p:nvPicPr>
          <p:blipFill>
            <a:blip r:embed="rId7">
              <a:extLst/>
            </a:blip>
            <a:stretch>
              <a:fillRect/>
            </a:stretch>
          </p:blipFill>
          <p:spPr>
            <a:xfrm>
              <a:off x="884053" y="1853517"/>
              <a:ext cx="1657441" cy="434182"/>
            </a:xfrm>
            <a:prstGeom prst="rect">
              <a:avLst/>
            </a:prstGeom>
            <a:ln w="12700">
              <a:miter lim="400000"/>
            </a:ln>
          </p:spPr>
        </p:pic>
        <p:pic>
          <p:nvPicPr>
            <p:cNvPr id="104" name="Picture 7" descr="Picture 7"/>
            <p:cNvPicPr>
              <a:picLocks noChangeAspect="1"/>
            </p:cNvPicPr>
            <p:nvPr/>
          </p:nvPicPr>
          <p:blipFill>
            <a:blip r:embed="rId8">
              <a:extLst/>
            </a:blip>
            <a:stretch>
              <a:fillRect/>
            </a:stretch>
          </p:blipFill>
          <p:spPr>
            <a:xfrm>
              <a:off x="2630954" y="4396571"/>
              <a:ext cx="1476077" cy="556554"/>
            </a:xfrm>
            <a:prstGeom prst="rect">
              <a:avLst/>
            </a:prstGeom>
            <a:ln w="12700">
              <a:miter lim="400000"/>
            </a:ln>
          </p:spPr>
        </p:pic>
        <p:pic>
          <p:nvPicPr>
            <p:cNvPr id="105" name="Picture 8" descr="Picture 8"/>
            <p:cNvPicPr>
              <a:picLocks noChangeAspect="1"/>
            </p:cNvPicPr>
            <p:nvPr/>
          </p:nvPicPr>
          <p:blipFill>
            <a:blip r:embed="rId9">
              <a:extLst/>
            </a:blip>
            <a:stretch>
              <a:fillRect/>
            </a:stretch>
          </p:blipFill>
          <p:spPr>
            <a:xfrm>
              <a:off x="3323260" y="5816749"/>
              <a:ext cx="626456" cy="929471"/>
            </a:xfrm>
            <a:prstGeom prst="rect">
              <a:avLst/>
            </a:prstGeom>
            <a:ln w="12700">
              <a:miter lim="400000"/>
            </a:ln>
          </p:spPr>
        </p:pic>
        <p:pic>
          <p:nvPicPr>
            <p:cNvPr id="106" name="Picture 9" descr="Picture 9"/>
            <p:cNvPicPr>
              <a:picLocks noChangeAspect="1"/>
            </p:cNvPicPr>
            <p:nvPr/>
          </p:nvPicPr>
          <p:blipFill>
            <a:blip r:embed="rId10">
              <a:extLst/>
            </a:blip>
            <a:stretch>
              <a:fillRect/>
            </a:stretch>
          </p:blipFill>
          <p:spPr>
            <a:xfrm>
              <a:off x="353331" y="2405728"/>
              <a:ext cx="1475469" cy="524438"/>
            </a:xfrm>
            <a:prstGeom prst="rect">
              <a:avLst/>
            </a:prstGeom>
            <a:ln w="12700">
              <a:miter lim="400000"/>
            </a:ln>
          </p:spPr>
        </p:pic>
        <p:pic>
          <p:nvPicPr>
            <p:cNvPr id="14" name="Picture 13"/>
            <p:cNvPicPr>
              <a:picLocks noChangeAspect="1"/>
            </p:cNvPicPr>
            <p:nvPr/>
          </p:nvPicPr>
          <p:blipFill rotWithShape="1">
            <a:blip r:embed="rId11" cstate="print">
              <a:extLst>
                <a:ext uri="{28A0092B-C50C-407E-A947-70E740481C1C}">
                  <a14:useLocalDpi xmlns:a14="http://schemas.microsoft.com/office/drawing/2010/main" val="0"/>
                </a:ext>
              </a:extLst>
            </a:blip>
            <a:srcRect l="8534" t="21704" r="10880" b="17869"/>
            <a:stretch/>
          </p:blipFill>
          <p:spPr>
            <a:xfrm>
              <a:off x="2604183" y="1853517"/>
              <a:ext cx="1353858" cy="490674"/>
            </a:xfrm>
            <a:prstGeom prst="rect">
              <a:avLst/>
            </a:prstGeom>
          </p:spPr>
        </p:pic>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52877" y="2238789"/>
              <a:ext cx="750492" cy="750492"/>
            </a:xfrm>
            <a:prstGeom prst="rect">
              <a:avLst/>
            </a:prstGeom>
          </p:spPr>
        </p:pic>
        <p:pic>
          <p:nvPicPr>
            <p:cNvPr id="4" name="Picture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74569" y="2930166"/>
              <a:ext cx="855814" cy="557349"/>
            </a:xfrm>
            <a:prstGeom prst="rect">
              <a:avLst/>
            </a:prstGeom>
          </p:spPr>
        </p:pic>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00255" y="3114008"/>
              <a:ext cx="1052898" cy="671343"/>
            </a:xfrm>
            <a:prstGeom prst="rect">
              <a:avLst/>
            </a:prstGeom>
          </p:spPr>
        </p:pic>
      </p:grpSp>
    </p:spTree>
    <p:extLst>
      <p:ext uri="{BB962C8B-B14F-4D97-AF65-F5344CB8AC3E}">
        <p14:creationId xmlns:p14="http://schemas.microsoft.com/office/powerpoint/2010/main" val="1934121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Fundamental issues in social science</a:t>
            </a:r>
            <a:endParaRPr lang="en-GB" sz="4000" dirty="0"/>
          </a:p>
        </p:txBody>
      </p:sp>
      <p:sp>
        <p:nvSpPr>
          <p:cNvPr id="3" name="Content Placeholder 2"/>
          <p:cNvSpPr>
            <a:spLocks noGrp="1"/>
          </p:cNvSpPr>
          <p:nvPr>
            <p:ph idx="1"/>
          </p:nvPr>
        </p:nvSpPr>
        <p:spPr>
          <a:xfrm>
            <a:off x="628650" y="1671440"/>
            <a:ext cx="7886700" cy="4351338"/>
          </a:xfrm>
        </p:spPr>
        <p:txBody>
          <a:bodyPr>
            <a:normAutofit/>
          </a:bodyPr>
          <a:lstStyle/>
          <a:p>
            <a:pPr marL="457200" indent="-457200">
              <a:buFont typeface="Arial" panose="020B0604020202020204" pitchFamily="34" charset="0"/>
              <a:buChar char="•"/>
            </a:pPr>
            <a:r>
              <a:rPr lang="en-GB" sz="2400" dirty="0" smtClean="0">
                <a:solidFill>
                  <a:schemeClr val="tx1"/>
                </a:solidFill>
              </a:rPr>
              <a:t>3: Alternative underlying philosophies</a:t>
            </a:r>
          </a:p>
          <a:p>
            <a:pPr marL="457200" indent="-457200">
              <a:buFont typeface="Arial" panose="020B0604020202020204" pitchFamily="34" charset="0"/>
              <a:buChar char="•"/>
            </a:pPr>
            <a:r>
              <a:rPr lang="en-GB" sz="2400" dirty="0" smtClean="0">
                <a:solidFill>
                  <a:schemeClr val="tx1"/>
                </a:solidFill>
              </a:rPr>
              <a:t>Preferences for quant / </a:t>
            </a:r>
            <a:r>
              <a:rPr lang="en-GB" sz="2400" dirty="0" err="1" smtClean="0">
                <a:solidFill>
                  <a:schemeClr val="tx1"/>
                </a:solidFill>
              </a:rPr>
              <a:t>qual</a:t>
            </a:r>
            <a:r>
              <a:rPr lang="en-GB" sz="2400" dirty="0" smtClean="0">
                <a:solidFill>
                  <a:schemeClr val="tx1"/>
                </a:solidFill>
              </a:rPr>
              <a:t> data etc. can reflect differences in underlying beliefs</a:t>
            </a:r>
          </a:p>
          <a:p>
            <a:pPr marL="457200" indent="-457200">
              <a:buFont typeface="Arial" panose="020B0604020202020204" pitchFamily="34" charset="0"/>
              <a:buChar char="•"/>
            </a:pPr>
            <a:r>
              <a:rPr lang="en-GB" sz="2400" dirty="0" smtClean="0">
                <a:solidFill>
                  <a:schemeClr val="tx1"/>
                </a:solidFill>
              </a:rPr>
              <a:t>Ontology: What is the nature of reality?</a:t>
            </a:r>
          </a:p>
          <a:p>
            <a:pPr marL="1143000" lvl="1" indent="-457200"/>
            <a:r>
              <a:rPr lang="en-GB" sz="2000" dirty="0" smtClean="0"/>
              <a:t>Realism: There is one true external reality</a:t>
            </a:r>
          </a:p>
          <a:p>
            <a:pPr marL="1143000" lvl="1" indent="-457200"/>
            <a:r>
              <a:rPr lang="en-GB" sz="2000" dirty="0" smtClean="0">
                <a:solidFill>
                  <a:schemeClr val="tx1"/>
                </a:solidFill>
              </a:rPr>
              <a:t>Relativism: Realities are mental constructions</a:t>
            </a:r>
          </a:p>
          <a:p>
            <a:pPr marL="457200" indent="-457200">
              <a:buFont typeface="Arial" panose="020B0604020202020204" pitchFamily="34" charset="0"/>
              <a:buChar char="•"/>
            </a:pPr>
            <a:r>
              <a:rPr lang="en-GB" sz="2400" dirty="0">
                <a:solidFill>
                  <a:schemeClr val="tx1"/>
                </a:solidFill>
              </a:rPr>
              <a:t>Epistemology: How do we create knowledge?</a:t>
            </a:r>
          </a:p>
          <a:p>
            <a:pPr marL="1143000" lvl="1" indent="-457200"/>
            <a:r>
              <a:rPr lang="en-GB" sz="2000" dirty="0" smtClean="0">
                <a:solidFill>
                  <a:schemeClr val="tx1"/>
                </a:solidFill>
              </a:rPr>
              <a:t>Objectivism: Meaning exists within an object independent of the researcher</a:t>
            </a:r>
          </a:p>
          <a:p>
            <a:pPr marL="1143000" lvl="1" indent="-457200"/>
            <a:r>
              <a:rPr lang="en-GB" sz="2000" dirty="0" smtClean="0"/>
              <a:t>Constructivism: Meaning created from interplay between object and researcher</a:t>
            </a:r>
          </a:p>
          <a:p>
            <a:pPr marL="1143000" lvl="1" indent="-457200"/>
            <a:r>
              <a:rPr lang="en-GB" sz="2000" dirty="0" smtClean="0"/>
              <a:t>Subjectivism: Meaning only exists within the researcher</a:t>
            </a:r>
            <a:endParaRPr lang="en-GB" sz="2000" dirty="0" smtClean="0">
              <a:solidFill>
                <a:schemeClr val="tx1"/>
              </a:solidFill>
            </a:endParaRPr>
          </a:p>
          <a:p>
            <a:endParaRPr lang="en-GB" sz="2400" i="1" dirty="0" smtClean="0">
              <a:solidFill>
                <a:schemeClr val="tx1"/>
              </a:solidFill>
            </a:endParaRPr>
          </a:p>
          <a:p>
            <a:endParaRPr lang="en-GB" sz="2400" dirty="0" smtClean="0">
              <a:solidFill>
                <a:schemeClr val="tx1"/>
              </a:solidFill>
            </a:endParaRPr>
          </a:p>
        </p:txBody>
      </p:sp>
    </p:spTree>
    <p:extLst>
      <p:ext uri="{BB962C8B-B14F-4D97-AF65-F5344CB8AC3E}">
        <p14:creationId xmlns:p14="http://schemas.microsoft.com/office/powerpoint/2010/main" val="16056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74796" y="5245767"/>
            <a:ext cx="6641433" cy="369332"/>
          </a:xfrm>
          <a:prstGeom prst="rect">
            <a:avLst/>
          </a:prstGeom>
          <a:noFill/>
        </p:spPr>
        <p:txBody>
          <a:bodyPr wrap="square" rtlCol="0">
            <a:spAutoFit/>
          </a:bodyPr>
          <a:lstStyle/>
          <a:p>
            <a:r>
              <a:rPr lang="en-GB" dirty="0" smtClean="0"/>
              <a:t>Moon &amp; Blackman (2014) </a:t>
            </a:r>
            <a:r>
              <a:rPr lang="en-GB" i="1" dirty="0" smtClean="0"/>
              <a:t>Conservation Biology </a:t>
            </a:r>
            <a:r>
              <a:rPr lang="en-GB" dirty="0" smtClean="0"/>
              <a:t>28:1167-1177</a:t>
            </a:r>
            <a:endParaRPr lang="en-GB" dirty="0"/>
          </a:p>
        </p:txBody>
      </p:sp>
      <p:pic>
        <p:nvPicPr>
          <p:cNvPr id="5" name="Picture 4"/>
          <p:cNvPicPr/>
          <p:nvPr/>
        </p:nvPicPr>
        <p:blipFill rotWithShape="1">
          <a:blip r:embed="rId2">
            <a:extLst>
              <a:ext uri="{28A0092B-C50C-407E-A947-70E740481C1C}">
                <a14:useLocalDpi xmlns:a14="http://schemas.microsoft.com/office/drawing/2010/main" val="0"/>
              </a:ext>
            </a:extLst>
          </a:blip>
          <a:srcRect l="31776" t="37489" r="18843" b="20820"/>
          <a:stretch/>
        </p:blipFill>
        <p:spPr bwMode="auto">
          <a:xfrm>
            <a:off x="539015" y="358574"/>
            <a:ext cx="8037095" cy="43289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636040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Fundamental issues in social science</a:t>
            </a:r>
            <a:endParaRPr lang="en-GB" sz="4000" dirty="0"/>
          </a:p>
        </p:txBody>
      </p:sp>
      <p:sp>
        <p:nvSpPr>
          <p:cNvPr id="3" name="Content Placeholder 2"/>
          <p:cNvSpPr>
            <a:spLocks noGrp="1"/>
          </p:cNvSpPr>
          <p:nvPr>
            <p:ph idx="1"/>
          </p:nvPr>
        </p:nvSpPr>
        <p:spPr>
          <a:xfrm>
            <a:off x="628650" y="1671440"/>
            <a:ext cx="7886700" cy="4351338"/>
          </a:xfrm>
        </p:spPr>
        <p:txBody>
          <a:bodyPr>
            <a:normAutofit/>
          </a:bodyPr>
          <a:lstStyle/>
          <a:p>
            <a:pPr marL="457200" indent="-457200">
              <a:buFont typeface="Arial" panose="020B0604020202020204" pitchFamily="34" charset="0"/>
              <a:buChar char="•"/>
            </a:pPr>
            <a:r>
              <a:rPr lang="en-GB" sz="2400" dirty="0" smtClean="0">
                <a:solidFill>
                  <a:schemeClr val="tx1"/>
                </a:solidFill>
              </a:rPr>
              <a:t>Most natural science research is realist and objectivist – assumes there is an external reality that can be studied directly by scientific methods</a:t>
            </a:r>
          </a:p>
          <a:p>
            <a:pPr marL="457200" indent="-457200">
              <a:buFont typeface="Arial" panose="020B0604020202020204" pitchFamily="34" charset="0"/>
              <a:buChar char="•"/>
            </a:pPr>
            <a:r>
              <a:rPr lang="en-GB" sz="2400" dirty="0" smtClean="0">
                <a:solidFill>
                  <a:schemeClr val="tx1"/>
                </a:solidFill>
              </a:rPr>
              <a:t>Some social science disciplines follow this model – e.g. psychology, economics</a:t>
            </a:r>
          </a:p>
          <a:p>
            <a:pPr marL="457200" indent="-457200">
              <a:buFont typeface="Arial" panose="020B0604020202020204" pitchFamily="34" charset="0"/>
              <a:buChar char="•"/>
            </a:pPr>
            <a:r>
              <a:rPr lang="en-GB" sz="2400" dirty="0" smtClean="0">
                <a:solidFill>
                  <a:schemeClr val="tx1"/>
                </a:solidFill>
              </a:rPr>
              <a:t>Others take a different view – e.g. anthropology</a:t>
            </a:r>
          </a:p>
          <a:p>
            <a:pPr marL="457200" indent="-457200">
              <a:buFont typeface="Arial" panose="020B0604020202020204" pitchFamily="34" charset="0"/>
              <a:buChar char="•"/>
            </a:pPr>
            <a:r>
              <a:rPr lang="en-GB" sz="2400" dirty="0" smtClean="0">
                <a:solidFill>
                  <a:schemeClr val="tx1"/>
                </a:solidFill>
              </a:rPr>
              <a:t>Argue that studying humans is different from studying anything else:</a:t>
            </a:r>
          </a:p>
          <a:p>
            <a:pPr marL="1143000" lvl="1" indent="-457200"/>
            <a:r>
              <a:rPr lang="en-GB" sz="2000" dirty="0" smtClean="0">
                <a:solidFill>
                  <a:schemeClr val="tx1"/>
                </a:solidFill>
              </a:rPr>
              <a:t>The researcher is part of the social system they are studying and cannot observe it ‘objectively’</a:t>
            </a:r>
          </a:p>
          <a:p>
            <a:pPr marL="1143000" lvl="1" indent="-457200"/>
            <a:r>
              <a:rPr lang="en-GB" sz="2000" dirty="0"/>
              <a:t>People have their own ideas and </a:t>
            </a:r>
            <a:r>
              <a:rPr lang="en-GB" sz="2000" dirty="0" smtClean="0"/>
              <a:t>interpretations which are part of the social world being studied – e.g. ‘wilderness’</a:t>
            </a:r>
            <a:endParaRPr lang="en-GB" sz="2000" dirty="0" smtClean="0">
              <a:solidFill>
                <a:schemeClr val="tx1"/>
              </a:solidFill>
            </a:endParaRPr>
          </a:p>
          <a:p>
            <a:pPr marL="457200" indent="-457200">
              <a:buFont typeface="Arial" panose="020B0604020202020204" pitchFamily="34" charset="0"/>
              <a:buChar char="•"/>
            </a:pPr>
            <a:endParaRPr lang="en-GB" sz="2000" dirty="0" smtClean="0">
              <a:solidFill>
                <a:schemeClr val="tx1"/>
              </a:solidFill>
            </a:endParaRPr>
          </a:p>
          <a:p>
            <a:endParaRPr lang="en-GB" sz="2400" i="1" dirty="0" smtClean="0">
              <a:solidFill>
                <a:schemeClr val="tx1"/>
              </a:solidFill>
            </a:endParaRPr>
          </a:p>
          <a:p>
            <a:endParaRPr lang="en-GB" sz="2400" dirty="0" smtClean="0">
              <a:solidFill>
                <a:schemeClr val="tx1"/>
              </a:solidFill>
            </a:endParaRPr>
          </a:p>
        </p:txBody>
      </p:sp>
    </p:spTree>
    <p:extLst>
      <p:ext uri="{BB962C8B-B14F-4D97-AF65-F5344CB8AC3E}">
        <p14:creationId xmlns:p14="http://schemas.microsoft.com/office/powerpoint/2010/main" val="376866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ChangeArrowheads="1"/>
          </p:cNvSpPr>
          <p:nvPr/>
        </p:nvSpPr>
        <p:spPr bwMode="auto">
          <a:xfrm>
            <a:off x="123824" y="1318902"/>
            <a:ext cx="8317531"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81000" indent="-3810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Jane</a:t>
            </a:r>
          </a:p>
          <a:p>
            <a:pPr lvl="1" indent="-381000" fontAlgn="base">
              <a:lnSpc>
                <a:spcPct val="90000"/>
              </a:lnSpc>
              <a:spcAft>
                <a:spcPct val="25000"/>
              </a:spcAft>
              <a:buSzPct val="120000"/>
              <a:buFontTx/>
              <a:buChar char="•"/>
            </a:pPr>
            <a:r>
              <a:rPr kumimoji="0" lang="en-GB" altLang="en-GB" sz="1800" b="0" i="0" u="none" strike="noStrike" kern="1200" cap="none" spc="0" normalizeH="0" noProof="0" dirty="0" smtClean="0">
                <a:ln>
                  <a:noFill/>
                </a:ln>
                <a:solidFill>
                  <a:srgbClr val="000000"/>
                </a:solidFill>
                <a:effectLst/>
                <a:uLnTx/>
                <a:uFillTx/>
                <a:latin typeface="Arial" panose="020B0604020202020204" pitchFamily="34" charset="0"/>
                <a:ea typeface="+mn-ea"/>
                <a:cs typeface="+mn-cs"/>
              </a:rPr>
              <a:t>Believes that there is a single reality that is external to the human mind</a:t>
            </a:r>
          </a:p>
          <a:p>
            <a:pPr lvl="1" indent="-381000" fontAlgn="base">
              <a:lnSpc>
                <a:spcPct val="90000"/>
              </a:lnSpc>
              <a:spcAft>
                <a:spcPct val="25000"/>
              </a:spcAft>
              <a:buSzPct val="120000"/>
              <a:buFontTx/>
              <a:buChar char="•"/>
            </a:pPr>
            <a:r>
              <a:rPr kumimoji="0" lang="en-GB" altLang="en-GB" sz="1800" b="0" i="0" u="none" strike="noStrike" kern="1200" cap="none" spc="0" normalizeH="0" noProof="0" dirty="0" smtClean="0">
                <a:ln>
                  <a:noFill/>
                </a:ln>
                <a:solidFill>
                  <a:srgbClr val="000000"/>
                </a:solidFill>
                <a:effectLst/>
                <a:uLnTx/>
                <a:uFillTx/>
                <a:latin typeface="Arial" panose="020B0604020202020204" pitchFamily="34" charset="0"/>
                <a:ea typeface="+mn-ea"/>
                <a:cs typeface="+mn-cs"/>
              </a:rPr>
              <a:t>Believes that she can measure this truth using her research methods</a:t>
            </a:r>
          </a:p>
          <a:p>
            <a:pPr lvl="1" indent="-381000" fontAlgn="base">
              <a:lnSpc>
                <a:spcPct val="90000"/>
              </a:lnSpc>
              <a:spcAft>
                <a:spcPct val="25000"/>
              </a:spcAft>
              <a:buSzPct val="120000"/>
              <a:buFontTx/>
              <a:buChar char="•"/>
            </a:pPr>
            <a:r>
              <a:rPr lang="en-GB" altLang="en-GB" sz="1800" dirty="0" smtClean="0">
                <a:solidFill>
                  <a:srgbClr val="000000"/>
                </a:solidFill>
              </a:rPr>
              <a:t>Seeks to keep herself separate from the study system as far as possible to maintain objectivity and avoid influencing her respondents</a:t>
            </a:r>
            <a:endParaRPr kumimoji="0" lang="en-GB" altLang="en-GB" sz="1800" b="0" i="0" u="none" strike="noStrike" kern="1200" cap="none" spc="0" normalizeH="0" noProof="0" dirty="0" smtClean="0">
              <a:ln>
                <a:noFill/>
              </a:ln>
              <a:solidFill>
                <a:srgbClr val="000000"/>
              </a:solidFill>
              <a:effectLst/>
              <a:uLnTx/>
              <a:uFillTx/>
              <a:latin typeface="Arial" panose="020B0604020202020204" pitchFamily="34" charset="0"/>
              <a:ea typeface="+mn-ea"/>
              <a:cs typeface="+mn-cs"/>
            </a:endParaRPr>
          </a:p>
          <a:p>
            <a:pPr fontAlgn="base">
              <a:lnSpc>
                <a:spcPct val="90000"/>
              </a:lnSpc>
              <a:spcAft>
                <a:spcPct val="25000"/>
              </a:spcAft>
              <a:buSzPct val="120000"/>
            </a:pPr>
            <a:r>
              <a:rPr kumimoji="0" lang="en-GB" altLang="en-GB" sz="18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John</a:t>
            </a:r>
          </a:p>
          <a:p>
            <a:pPr lvl="1" fontAlgn="base">
              <a:lnSpc>
                <a:spcPct val="90000"/>
              </a:lnSpc>
              <a:spcAft>
                <a:spcPct val="25000"/>
              </a:spcAft>
              <a:buSzPct val="120000"/>
              <a:buFont typeface="Arial" panose="020B0604020202020204" pitchFamily="34" charset="0"/>
              <a:buChar char="•"/>
            </a:pPr>
            <a:r>
              <a:rPr lang="en-GB" altLang="en-GB" sz="1800" dirty="0" smtClean="0">
                <a:solidFill>
                  <a:srgbClr val="000000"/>
                </a:solidFill>
              </a:rPr>
              <a:t>Believes that there is no reality external to the human mind. ‘Reality is in the eye of the beholder’</a:t>
            </a:r>
          </a:p>
          <a:p>
            <a:pPr lvl="1" fontAlgn="base">
              <a:lnSpc>
                <a:spcPct val="90000"/>
              </a:lnSpc>
              <a:spcAft>
                <a:spcPct val="25000"/>
              </a:spcAft>
              <a:buSzPct val="120000"/>
              <a:buFont typeface="Arial" panose="020B0604020202020204" pitchFamily="34" charset="0"/>
              <a:buChar char="•"/>
            </a:pPr>
            <a:r>
              <a:rPr lang="en-GB" altLang="en-GB" sz="1800" dirty="0" smtClean="0">
                <a:solidFill>
                  <a:srgbClr val="000000"/>
                </a:solidFill>
              </a:rPr>
              <a:t>Believes that meaning emerges from the interplay between himself as the researcher and the human and non-human entities he is studying</a:t>
            </a:r>
          </a:p>
          <a:p>
            <a:pPr lvl="1" fontAlgn="base">
              <a:lnSpc>
                <a:spcPct val="90000"/>
              </a:lnSpc>
              <a:spcAft>
                <a:spcPct val="25000"/>
              </a:spcAft>
              <a:buSzPct val="120000"/>
              <a:buFont typeface="Arial" panose="020B0604020202020204" pitchFamily="34" charset="0"/>
              <a:buChar char="•"/>
            </a:pPr>
            <a:r>
              <a:rPr lang="en-GB" altLang="en-GB" sz="1800" dirty="0" smtClean="0">
                <a:solidFill>
                  <a:srgbClr val="000000"/>
                </a:solidFill>
              </a:rPr>
              <a:t>Sees himself as part of the study system – he cannot separate himself from it. Seeks to be reflexive about his influence and how he is perceived</a:t>
            </a:r>
            <a:endParaRPr kumimoji="0" lang="en-GB" altLang="en-GB"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19459" name="Rectangle 2"/>
          <p:cNvSpPr>
            <a:spLocks noGrp="1" noChangeArrowheads="1"/>
          </p:cNvSpPr>
          <p:nvPr>
            <p:ph type="title" idx="4294967295"/>
          </p:nvPr>
        </p:nvSpPr>
        <p:spPr>
          <a:xfrm>
            <a:off x="0" y="241300"/>
            <a:ext cx="9144000" cy="1143000"/>
          </a:xfrm>
        </p:spPr>
        <p:txBody>
          <a:bodyPr anchor="t"/>
          <a:lstStyle/>
          <a:p>
            <a:pPr eaLnBrk="1" hangingPunct="1"/>
            <a:r>
              <a:rPr lang="en-GB" altLang="en-US" sz="3600" dirty="0" smtClean="0"/>
              <a:t>Meet our two researchers</a:t>
            </a:r>
            <a:endParaRPr lang="en-US" altLang="en-US" sz="3600" dirty="0" smtClean="0"/>
          </a:p>
        </p:txBody>
      </p:sp>
      <p:sp>
        <p:nvSpPr>
          <p:cNvPr id="3" name="TextBox 2"/>
          <p:cNvSpPr txBox="1"/>
          <p:nvPr/>
        </p:nvSpPr>
        <p:spPr>
          <a:xfrm>
            <a:off x="2116905" y="5251215"/>
            <a:ext cx="5669933" cy="1200329"/>
          </a:xfrm>
          <a:prstGeom prst="rect">
            <a:avLst/>
          </a:prstGeom>
          <a:noFill/>
          <a:ln>
            <a:solidFill>
              <a:schemeClr val="tx1"/>
            </a:solidFill>
          </a:ln>
        </p:spPr>
        <p:txBody>
          <a:bodyPr wrap="square" rtlCol="0">
            <a:spAutoFit/>
          </a:bodyPr>
          <a:lstStyle/>
          <a:p>
            <a:r>
              <a:rPr lang="en-GB" dirty="0" smtClean="0"/>
              <a:t>What kind of research philosophies do they hold?</a:t>
            </a:r>
          </a:p>
          <a:p>
            <a:pPr marL="285750" indent="-285750">
              <a:buFontTx/>
              <a:buChar char="-"/>
            </a:pPr>
            <a:r>
              <a:rPr lang="en-GB" dirty="0" smtClean="0"/>
              <a:t>Realism or relativism?</a:t>
            </a:r>
          </a:p>
          <a:p>
            <a:pPr marL="285750" indent="-285750">
              <a:buFontTx/>
              <a:buChar char="-"/>
            </a:pPr>
            <a:r>
              <a:rPr lang="en-GB" dirty="0" smtClean="0"/>
              <a:t>Objectivism, constructivism or subjectivism?</a:t>
            </a:r>
          </a:p>
          <a:p>
            <a:pPr marL="285750" indent="-285750">
              <a:buFontTx/>
              <a:buChar char="-"/>
            </a:pPr>
            <a:endParaRPr lang="en-GB" dirty="0"/>
          </a:p>
        </p:txBody>
      </p:sp>
    </p:spTree>
    <p:extLst>
      <p:ext uri="{BB962C8B-B14F-4D97-AF65-F5344CB8AC3E}">
        <p14:creationId xmlns:p14="http://schemas.microsoft.com/office/powerpoint/2010/main" val="28974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2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2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2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22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22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Fundamental issues in social science</a:t>
            </a:r>
            <a:endParaRPr lang="en-GB" sz="4000" dirty="0"/>
          </a:p>
        </p:txBody>
      </p:sp>
      <p:sp>
        <p:nvSpPr>
          <p:cNvPr id="3" name="Content Placeholder 2"/>
          <p:cNvSpPr>
            <a:spLocks noGrp="1"/>
          </p:cNvSpPr>
          <p:nvPr>
            <p:ph idx="1"/>
          </p:nvPr>
        </p:nvSpPr>
        <p:spPr>
          <a:xfrm>
            <a:off x="628650" y="1671440"/>
            <a:ext cx="7886700" cy="4351338"/>
          </a:xfrm>
        </p:spPr>
        <p:txBody>
          <a:bodyPr>
            <a:normAutofit/>
          </a:bodyPr>
          <a:lstStyle/>
          <a:p>
            <a:pPr marL="457200" indent="-457200">
              <a:buFont typeface="Arial" panose="020B0604020202020204" pitchFamily="34" charset="0"/>
              <a:buChar char="•"/>
            </a:pPr>
            <a:r>
              <a:rPr lang="en-GB" sz="2400" dirty="0" smtClean="0">
                <a:solidFill>
                  <a:schemeClr val="tx1"/>
                </a:solidFill>
              </a:rPr>
              <a:t>4: Methodology and methods</a:t>
            </a:r>
          </a:p>
          <a:p>
            <a:pPr marL="457200" indent="-457200">
              <a:buFont typeface="Arial" panose="020B0604020202020204" pitchFamily="34" charset="0"/>
              <a:buChar char="•"/>
            </a:pPr>
            <a:r>
              <a:rPr lang="en-GB" sz="2400" dirty="0" smtClean="0">
                <a:solidFill>
                  <a:schemeClr val="tx1"/>
                </a:solidFill>
              </a:rPr>
              <a:t>Methodology “</a:t>
            </a:r>
            <a:r>
              <a:rPr lang="en-GB" sz="2400" i="1" dirty="0" smtClean="0">
                <a:solidFill>
                  <a:schemeClr val="tx1"/>
                </a:solidFill>
              </a:rPr>
              <a:t>provides a rationale and overarching framework for undertaking a programme of research”</a:t>
            </a:r>
          </a:p>
          <a:p>
            <a:pPr marL="1143000" lvl="1" indent="-457200"/>
            <a:r>
              <a:rPr lang="en-GB" sz="2000" dirty="0" smtClean="0">
                <a:solidFill>
                  <a:schemeClr val="tx1"/>
                </a:solidFill>
              </a:rPr>
              <a:t>E.g. experimental, ethnographic, action </a:t>
            </a:r>
            <a:r>
              <a:rPr lang="en-GB" sz="2000" dirty="0" err="1" smtClean="0">
                <a:solidFill>
                  <a:schemeClr val="tx1"/>
                </a:solidFill>
              </a:rPr>
              <a:t>resarch</a:t>
            </a:r>
            <a:endParaRPr lang="en-GB" sz="2000" dirty="0" smtClean="0">
              <a:solidFill>
                <a:schemeClr val="tx1"/>
              </a:solidFill>
            </a:endParaRPr>
          </a:p>
          <a:p>
            <a:pPr marL="457200" indent="-457200">
              <a:buFont typeface="Arial" panose="020B0604020202020204" pitchFamily="34" charset="0"/>
              <a:buChar char="•"/>
            </a:pPr>
            <a:r>
              <a:rPr lang="en-GB" sz="2400" dirty="0" smtClean="0">
                <a:solidFill>
                  <a:schemeClr val="tx1"/>
                </a:solidFill>
              </a:rPr>
              <a:t>Methods are “</a:t>
            </a:r>
            <a:r>
              <a:rPr lang="en-GB" sz="2400" i="1" dirty="0" smtClean="0">
                <a:solidFill>
                  <a:schemeClr val="tx1"/>
                </a:solidFill>
              </a:rPr>
              <a:t>tools of data collection and analysis</a:t>
            </a:r>
            <a:r>
              <a:rPr lang="en-GB" sz="2400" dirty="0" smtClean="0">
                <a:solidFill>
                  <a:schemeClr val="tx1"/>
                </a:solidFill>
              </a:rPr>
              <a:t>”</a:t>
            </a:r>
          </a:p>
          <a:p>
            <a:pPr marL="1143000" lvl="1" indent="-457200"/>
            <a:r>
              <a:rPr lang="en-GB" sz="2000" dirty="0" smtClean="0"/>
              <a:t>E.g. interviews, surveys, participant observation</a:t>
            </a:r>
            <a:endParaRPr lang="en-GB" sz="2000" dirty="0" smtClean="0">
              <a:solidFill>
                <a:schemeClr val="tx1"/>
              </a:solidFill>
            </a:endParaRPr>
          </a:p>
          <a:p>
            <a:pPr marL="457200" indent="-457200">
              <a:buFont typeface="Arial" panose="020B0604020202020204" pitchFamily="34" charset="0"/>
              <a:buChar char="•"/>
            </a:pPr>
            <a:r>
              <a:rPr lang="en-GB" sz="2400" dirty="0" smtClean="0">
                <a:solidFill>
                  <a:schemeClr val="tx1"/>
                </a:solidFill>
              </a:rPr>
              <a:t>Methodology shapes research design – methods are the doing phase</a:t>
            </a:r>
          </a:p>
          <a:p>
            <a:pPr marL="457200" indent="-457200">
              <a:buFont typeface="Arial" panose="020B0604020202020204" pitchFamily="34" charset="0"/>
              <a:buChar char="•"/>
            </a:pPr>
            <a:r>
              <a:rPr lang="en-GB" sz="2400" dirty="0" smtClean="0">
                <a:solidFill>
                  <a:schemeClr val="tx1"/>
                </a:solidFill>
              </a:rPr>
              <a:t>There are many methodologies and methods – this training course will only cover a few key examples</a:t>
            </a:r>
            <a:endParaRPr lang="en-GB" sz="2400" dirty="0">
              <a:solidFill>
                <a:schemeClr val="tx1"/>
              </a:solidFill>
            </a:endParaRPr>
          </a:p>
        </p:txBody>
      </p:sp>
    </p:spTree>
    <p:extLst>
      <p:ext uri="{BB962C8B-B14F-4D97-AF65-F5344CB8AC3E}">
        <p14:creationId xmlns:p14="http://schemas.microsoft.com/office/powerpoint/2010/main" val="41242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ChangeArrowheads="1"/>
          </p:cNvSpPr>
          <p:nvPr/>
        </p:nvSpPr>
        <p:spPr bwMode="auto">
          <a:xfrm>
            <a:off x="123824" y="1318902"/>
            <a:ext cx="8317531"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81000" indent="-3810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Jane</a:t>
            </a:r>
          </a:p>
          <a:p>
            <a:pPr lvl="1" indent="-381000" fontAlgn="base">
              <a:lnSpc>
                <a:spcPct val="90000"/>
              </a:lnSpc>
              <a:spcAft>
                <a:spcPct val="25000"/>
              </a:spcAft>
              <a:buSzPct val="120000"/>
              <a:buFontTx/>
              <a:buChar char="•"/>
            </a:pPr>
            <a:r>
              <a:rPr kumimoji="0" lang="en-GB" altLang="en-GB" sz="1800" b="0" i="0" u="none" strike="noStrike" kern="1200" cap="none" spc="0" normalizeH="0" noProof="0" dirty="0" smtClean="0">
                <a:ln>
                  <a:noFill/>
                </a:ln>
                <a:solidFill>
                  <a:srgbClr val="000000"/>
                </a:solidFill>
                <a:effectLst/>
                <a:uLnTx/>
                <a:uFillTx/>
                <a:latin typeface="Arial" panose="020B0604020202020204" pitchFamily="34" charset="0"/>
                <a:ea typeface="+mn-ea"/>
                <a:cs typeface="+mn-cs"/>
              </a:rPr>
              <a:t>Using an experimental methodology to understand the influence of a specific intervention</a:t>
            </a:r>
          </a:p>
          <a:p>
            <a:pPr lvl="1" indent="-381000" fontAlgn="base">
              <a:lnSpc>
                <a:spcPct val="90000"/>
              </a:lnSpc>
              <a:spcAft>
                <a:spcPct val="25000"/>
              </a:spcAft>
              <a:buSzPct val="120000"/>
              <a:buFontTx/>
              <a:buChar char="•"/>
            </a:pPr>
            <a:r>
              <a:rPr lang="en-GB" altLang="en-GB" sz="1800" baseline="0" dirty="0" smtClean="0">
                <a:solidFill>
                  <a:srgbClr val="000000"/>
                </a:solidFill>
              </a:rPr>
              <a:t>Collecting</a:t>
            </a:r>
            <a:r>
              <a:rPr lang="en-GB" altLang="en-GB" sz="1800" dirty="0" smtClean="0">
                <a:solidFill>
                  <a:srgbClr val="000000"/>
                </a:solidFill>
              </a:rPr>
              <a:t> data using household surveys, tourist surveys and biophysical measurements of resource use behaviour</a:t>
            </a:r>
          </a:p>
          <a:p>
            <a:pPr lvl="1" indent="-381000" fontAlgn="base">
              <a:lnSpc>
                <a:spcPct val="90000"/>
              </a:lnSpc>
              <a:spcAft>
                <a:spcPct val="25000"/>
              </a:spcAft>
              <a:buSzPct val="120000"/>
              <a:buFontTx/>
              <a:buChar char="•"/>
            </a:pPr>
            <a:r>
              <a:rPr lang="en-GB" altLang="en-GB" sz="1800" dirty="0" smtClean="0">
                <a:solidFill>
                  <a:srgbClr val="000000"/>
                </a:solidFill>
              </a:rPr>
              <a:t>Trying to manipulate the study system from outside in order to see how it responds</a:t>
            </a:r>
          </a:p>
          <a:p>
            <a:pPr lvl="1" indent="-381000" fontAlgn="base">
              <a:lnSpc>
                <a:spcPct val="90000"/>
              </a:lnSpc>
              <a:spcAft>
                <a:spcPct val="25000"/>
              </a:spcAft>
              <a:buSzPct val="120000"/>
              <a:buFontTx/>
              <a:buChar char="•"/>
            </a:pPr>
            <a:endParaRPr kumimoji="0" lang="en-GB" alt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61950" lvl="1" indent="0" fontAlgn="base">
              <a:lnSpc>
                <a:spcPct val="90000"/>
              </a:lnSpc>
              <a:spcAft>
                <a:spcPct val="25000"/>
              </a:spcAft>
              <a:buSzPct val="120000"/>
              <a:buNone/>
            </a:pPr>
            <a:r>
              <a:rPr lang="en-GB" altLang="en-GB" sz="1800" i="1" dirty="0" smtClean="0">
                <a:solidFill>
                  <a:srgbClr val="000000"/>
                </a:solidFill>
              </a:rPr>
              <a:t>John</a:t>
            </a:r>
          </a:p>
          <a:p>
            <a:pPr marL="647700" lvl="1" fontAlgn="base">
              <a:lnSpc>
                <a:spcPct val="90000"/>
              </a:lnSpc>
              <a:spcAft>
                <a:spcPct val="25000"/>
              </a:spcAft>
              <a:buSzPct val="120000"/>
              <a:buFont typeface="Arial" panose="020B0604020202020204" pitchFamily="34" charset="0"/>
              <a:buChar char="•"/>
            </a:pPr>
            <a:r>
              <a:rPr lang="en-GB" altLang="en-GB" sz="1800" noProof="0" dirty="0" smtClean="0">
                <a:solidFill>
                  <a:srgbClr val="000000"/>
                </a:solidFill>
              </a:rPr>
              <a:t>Using an ethnographic methodology to gain a detailed understanding of the complex interplay between various actors and processes</a:t>
            </a:r>
          </a:p>
          <a:p>
            <a:pPr marL="647700" lvl="1" fontAlgn="base">
              <a:lnSpc>
                <a:spcPct val="90000"/>
              </a:lnSpc>
              <a:spcAft>
                <a:spcPct val="25000"/>
              </a:spcAft>
              <a:buSzPct val="120000"/>
              <a:buFont typeface="Arial" panose="020B0604020202020204" pitchFamily="34" charset="0"/>
              <a:buChar char="•"/>
            </a:pPr>
            <a:r>
              <a:rPr kumimoji="0" lang="en-GB" altLang="en-GB" sz="1800" b="0" u="none" strike="noStrike" kern="1200" cap="none" spc="0" normalizeH="0" baseline="0" dirty="0" smtClean="0">
                <a:ln>
                  <a:noFill/>
                </a:ln>
                <a:solidFill>
                  <a:srgbClr val="000000"/>
                </a:solidFill>
                <a:effectLst/>
                <a:uLnTx/>
                <a:uFillTx/>
                <a:latin typeface="Arial" panose="020B0604020202020204" pitchFamily="34" charset="0"/>
                <a:ea typeface="+mn-ea"/>
                <a:cs typeface="+mn-cs"/>
              </a:rPr>
              <a:t>Collectin</a:t>
            </a:r>
            <a:r>
              <a:rPr lang="en-GB" altLang="en-GB" sz="1800" dirty="0" smtClean="0">
                <a:solidFill>
                  <a:srgbClr val="000000"/>
                </a:solidFill>
              </a:rPr>
              <a:t>g data using participant observation, open ended interviews, archival and document analysis</a:t>
            </a:r>
          </a:p>
          <a:p>
            <a:pPr marL="647700" lvl="1" fontAlgn="base">
              <a:lnSpc>
                <a:spcPct val="90000"/>
              </a:lnSpc>
              <a:spcAft>
                <a:spcPct val="25000"/>
              </a:spcAft>
              <a:buSzPct val="120000"/>
              <a:buFont typeface="Arial" panose="020B0604020202020204" pitchFamily="34" charset="0"/>
              <a:buChar char="•"/>
            </a:pPr>
            <a:r>
              <a:rPr lang="en-GB" altLang="en-GB" sz="1800" dirty="0" smtClean="0">
                <a:solidFill>
                  <a:srgbClr val="000000"/>
                </a:solidFill>
              </a:rPr>
              <a:t>Trying to become part of the study system in order to fully understand it</a:t>
            </a:r>
          </a:p>
          <a:p>
            <a:pPr marL="361950" lvl="1" indent="0" fontAlgn="base">
              <a:lnSpc>
                <a:spcPct val="90000"/>
              </a:lnSpc>
              <a:spcAft>
                <a:spcPct val="25000"/>
              </a:spcAft>
              <a:buSzPct val="120000"/>
              <a:buNone/>
            </a:pPr>
            <a:endParaRPr kumimoji="0" lang="en-GB" altLang="en-GB" sz="1800" b="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19459" name="Rectangle 2"/>
          <p:cNvSpPr>
            <a:spLocks noGrp="1" noChangeArrowheads="1"/>
          </p:cNvSpPr>
          <p:nvPr>
            <p:ph type="title" idx="4294967295"/>
          </p:nvPr>
        </p:nvSpPr>
        <p:spPr>
          <a:xfrm>
            <a:off x="0" y="241300"/>
            <a:ext cx="9144000" cy="1143000"/>
          </a:xfrm>
        </p:spPr>
        <p:txBody>
          <a:bodyPr anchor="t"/>
          <a:lstStyle/>
          <a:p>
            <a:pPr eaLnBrk="1" hangingPunct="1"/>
            <a:r>
              <a:rPr lang="en-GB" altLang="en-US" sz="3600" dirty="0" smtClean="0"/>
              <a:t>Meet our two researchers</a:t>
            </a:r>
            <a:endParaRPr lang="en-US" altLang="en-US" sz="3600" dirty="0" smtClean="0"/>
          </a:p>
        </p:txBody>
      </p:sp>
    </p:spTree>
    <p:extLst>
      <p:ext uri="{BB962C8B-B14F-4D97-AF65-F5344CB8AC3E}">
        <p14:creationId xmlns:p14="http://schemas.microsoft.com/office/powerpoint/2010/main" val="171749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2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22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22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22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22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The value, and challenge, </a:t>
            </a:r>
            <a:br>
              <a:rPr lang="en-GB" sz="4000" dirty="0" smtClean="0"/>
            </a:br>
            <a:r>
              <a:rPr lang="en-GB" sz="4000" dirty="0" smtClean="0"/>
              <a:t>of </a:t>
            </a:r>
            <a:r>
              <a:rPr lang="en-GB" sz="4000" dirty="0" err="1" smtClean="0"/>
              <a:t>interdisciplinarity</a:t>
            </a:r>
            <a:endParaRPr lang="en-GB" sz="4000" dirty="0"/>
          </a:p>
        </p:txBody>
      </p:sp>
      <p:sp>
        <p:nvSpPr>
          <p:cNvPr id="3" name="Content Placeholder 2"/>
          <p:cNvSpPr>
            <a:spLocks noGrp="1"/>
          </p:cNvSpPr>
          <p:nvPr>
            <p:ph idx="1"/>
          </p:nvPr>
        </p:nvSpPr>
        <p:spPr>
          <a:xfrm>
            <a:off x="628650" y="1671440"/>
            <a:ext cx="8120714" cy="4351338"/>
          </a:xfrm>
        </p:spPr>
        <p:txBody>
          <a:bodyPr>
            <a:normAutofit/>
          </a:bodyPr>
          <a:lstStyle/>
          <a:p>
            <a:pPr marL="457200" indent="-457200">
              <a:buFont typeface="Arial" panose="020B0604020202020204" pitchFamily="34" charset="0"/>
              <a:buChar char="•"/>
            </a:pPr>
            <a:r>
              <a:rPr lang="en-GB" sz="2400" dirty="0" smtClean="0">
                <a:solidFill>
                  <a:schemeClr val="tx1"/>
                </a:solidFill>
              </a:rPr>
              <a:t>Many issues in conservation and development are highly complex</a:t>
            </a:r>
          </a:p>
          <a:p>
            <a:pPr marL="457200" indent="-457200">
              <a:buFont typeface="Arial" panose="020B0604020202020204" pitchFamily="34" charset="0"/>
              <a:buChar char="•"/>
            </a:pPr>
            <a:r>
              <a:rPr lang="en-GB" sz="2400" dirty="0" smtClean="0">
                <a:solidFill>
                  <a:schemeClr val="tx1"/>
                </a:solidFill>
              </a:rPr>
              <a:t>It can be valuable to use more than one disciplinary perspective</a:t>
            </a:r>
          </a:p>
          <a:p>
            <a:pPr marL="457200" indent="-457200">
              <a:buFont typeface="Arial" panose="020B0604020202020204" pitchFamily="34" charset="0"/>
              <a:buChar char="•"/>
            </a:pPr>
            <a:r>
              <a:rPr lang="en-GB" sz="2400" dirty="0" err="1">
                <a:solidFill>
                  <a:schemeClr val="tx1"/>
                </a:solidFill>
              </a:rPr>
              <a:t>Interdisciplinarity</a:t>
            </a:r>
            <a:r>
              <a:rPr lang="en-GB" sz="2400" dirty="0">
                <a:solidFill>
                  <a:schemeClr val="tx1"/>
                </a:solidFill>
              </a:rPr>
              <a:t>: “</a:t>
            </a:r>
            <a:r>
              <a:rPr lang="en-US" sz="2400" dirty="0">
                <a:solidFill>
                  <a:schemeClr val="tx1"/>
                </a:solidFill>
              </a:rPr>
              <a:t>the quality or fact of involving or drawing on two or more branches of </a:t>
            </a:r>
            <a:r>
              <a:rPr lang="en-US" sz="2400" dirty="0" smtClean="0">
                <a:solidFill>
                  <a:schemeClr val="tx1"/>
                </a:solidFill>
              </a:rPr>
              <a:t>knowledge” (OED)</a:t>
            </a:r>
          </a:p>
          <a:p>
            <a:pPr marL="457200" indent="-457200">
              <a:buFont typeface="Arial" panose="020B0604020202020204" pitchFamily="34" charset="0"/>
              <a:buChar char="•"/>
            </a:pPr>
            <a:r>
              <a:rPr lang="en-US" sz="2400" dirty="0" smtClean="0">
                <a:solidFill>
                  <a:schemeClr val="tx1"/>
                </a:solidFill>
              </a:rPr>
              <a:t>This comes in various forms:</a:t>
            </a:r>
          </a:p>
          <a:p>
            <a:pPr marL="1143000" lvl="1" indent="-457200"/>
            <a:r>
              <a:rPr lang="en-US" sz="2000" dirty="0" smtClean="0"/>
              <a:t>Multidisciplinary: two or more disciplines used in parallel</a:t>
            </a:r>
          </a:p>
          <a:p>
            <a:pPr marL="1143000" lvl="1" indent="-457200"/>
            <a:r>
              <a:rPr lang="en-US" sz="2000" dirty="0" err="1" smtClean="0">
                <a:solidFill>
                  <a:schemeClr val="tx1"/>
                </a:solidFill>
              </a:rPr>
              <a:t>Interdisciplinarity</a:t>
            </a:r>
            <a:r>
              <a:rPr lang="en-US" sz="2000" dirty="0" smtClean="0">
                <a:solidFill>
                  <a:schemeClr val="tx1"/>
                </a:solidFill>
              </a:rPr>
              <a:t>: more integrated – perspectives inform one another</a:t>
            </a:r>
          </a:p>
          <a:p>
            <a:pPr marL="1143000" lvl="1" indent="-457200"/>
            <a:r>
              <a:rPr lang="en-US" sz="2000" dirty="0" err="1" smtClean="0"/>
              <a:t>Transdisciplinarity</a:t>
            </a:r>
            <a:r>
              <a:rPr lang="en-US" sz="2000" dirty="0" smtClean="0"/>
              <a:t>: transformative merging of approaches to create new ones</a:t>
            </a:r>
            <a:endParaRPr lang="en-GB" sz="2000" dirty="0">
              <a:solidFill>
                <a:schemeClr val="tx1"/>
              </a:solidFill>
            </a:endParaRPr>
          </a:p>
        </p:txBody>
      </p:sp>
    </p:spTree>
    <p:extLst>
      <p:ext uri="{BB962C8B-B14F-4D97-AF65-F5344CB8AC3E}">
        <p14:creationId xmlns:p14="http://schemas.microsoft.com/office/powerpoint/2010/main" val="214626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The value, and challenge, </a:t>
            </a:r>
            <a:br>
              <a:rPr lang="en-GB" sz="4000" dirty="0" smtClean="0"/>
            </a:br>
            <a:r>
              <a:rPr lang="en-GB" sz="4000" dirty="0" smtClean="0"/>
              <a:t>of </a:t>
            </a:r>
            <a:r>
              <a:rPr lang="en-GB" sz="4000" dirty="0" err="1" smtClean="0"/>
              <a:t>interdisciplinarity</a:t>
            </a:r>
            <a:endParaRPr lang="en-GB" sz="4000" dirty="0"/>
          </a:p>
        </p:txBody>
      </p:sp>
      <p:sp>
        <p:nvSpPr>
          <p:cNvPr id="3" name="Content Placeholder 2"/>
          <p:cNvSpPr>
            <a:spLocks noGrp="1"/>
          </p:cNvSpPr>
          <p:nvPr>
            <p:ph idx="1"/>
          </p:nvPr>
        </p:nvSpPr>
        <p:spPr>
          <a:xfrm>
            <a:off x="628650" y="1671440"/>
            <a:ext cx="8120714" cy="4351338"/>
          </a:xfrm>
        </p:spPr>
        <p:txBody>
          <a:bodyPr>
            <a:normAutofit/>
          </a:bodyPr>
          <a:lstStyle/>
          <a:p>
            <a:pPr marL="457200" indent="-457200">
              <a:buFont typeface="Arial" panose="020B0604020202020204" pitchFamily="34" charset="0"/>
              <a:buChar char="•"/>
            </a:pPr>
            <a:r>
              <a:rPr lang="en-GB" sz="2400" dirty="0" err="1" smtClean="0">
                <a:solidFill>
                  <a:schemeClr val="tx1"/>
                </a:solidFill>
              </a:rPr>
              <a:t>Interdisciplinarity</a:t>
            </a:r>
            <a:r>
              <a:rPr lang="en-GB" sz="2400" dirty="0" smtClean="0">
                <a:solidFill>
                  <a:schemeClr val="tx1"/>
                </a:solidFill>
              </a:rPr>
              <a:t> sounds great but is hard to do well!</a:t>
            </a:r>
          </a:p>
          <a:p>
            <a:pPr marL="457200" indent="-457200">
              <a:buFont typeface="Arial" panose="020B0604020202020204" pitchFamily="34" charset="0"/>
              <a:buChar char="•"/>
            </a:pPr>
            <a:r>
              <a:rPr lang="en-GB" sz="2400" dirty="0" smtClean="0">
                <a:solidFill>
                  <a:schemeClr val="tx1"/>
                </a:solidFill>
              </a:rPr>
              <a:t>Getting good at multiple disciplines is very time consuming and challenging</a:t>
            </a:r>
          </a:p>
          <a:p>
            <a:pPr marL="457200" indent="-457200">
              <a:buFont typeface="Arial" panose="020B0604020202020204" pitchFamily="34" charset="0"/>
              <a:buChar char="•"/>
            </a:pPr>
            <a:r>
              <a:rPr lang="en-GB" sz="2400" dirty="0" smtClean="0">
                <a:solidFill>
                  <a:schemeClr val="tx1"/>
                </a:solidFill>
              </a:rPr>
              <a:t>So easier to work in teams with various skills?</a:t>
            </a:r>
          </a:p>
          <a:p>
            <a:pPr marL="457200" indent="-457200">
              <a:buFont typeface="Arial" panose="020B0604020202020204" pitchFamily="34" charset="0"/>
              <a:buChar char="•"/>
            </a:pPr>
            <a:r>
              <a:rPr lang="en-GB" sz="2400" dirty="0" smtClean="0">
                <a:solidFill>
                  <a:schemeClr val="tx1"/>
                </a:solidFill>
              </a:rPr>
              <a:t>But: people from different disciplines can find it difficult to understand each other</a:t>
            </a:r>
          </a:p>
          <a:p>
            <a:pPr marL="457200" indent="-457200">
              <a:buFont typeface="Arial" panose="020B0604020202020204" pitchFamily="34" charset="0"/>
              <a:buChar char="•"/>
            </a:pPr>
            <a:r>
              <a:rPr lang="en-GB" sz="2400" dirty="0" smtClean="0">
                <a:solidFill>
                  <a:schemeClr val="tx1"/>
                </a:solidFill>
              </a:rPr>
              <a:t>Basic requirement is that people respect those in other disciplines and know enough to understand where they are coming from</a:t>
            </a:r>
          </a:p>
          <a:p>
            <a:pPr marL="1143000" lvl="1" indent="-457200"/>
            <a:r>
              <a:rPr lang="en-GB" dirty="0" smtClean="0"/>
              <a:t>This is one of the main aims of this training course!</a:t>
            </a:r>
            <a:endParaRPr lang="en-GB" dirty="0" smtClean="0">
              <a:solidFill>
                <a:schemeClr val="tx1"/>
              </a:solidFill>
            </a:endParaRPr>
          </a:p>
          <a:p>
            <a:pPr marL="457200" indent="-457200">
              <a:buFont typeface="Arial" panose="020B0604020202020204" pitchFamily="34" charset="0"/>
              <a:buChar char="•"/>
            </a:pPr>
            <a:endParaRPr lang="en-GB" sz="2000" dirty="0">
              <a:solidFill>
                <a:schemeClr val="tx1"/>
              </a:solidFill>
            </a:endParaRPr>
          </a:p>
        </p:txBody>
      </p:sp>
    </p:spTree>
    <p:extLst>
      <p:ext uri="{BB962C8B-B14F-4D97-AF65-F5344CB8AC3E}">
        <p14:creationId xmlns:p14="http://schemas.microsoft.com/office/powerpoint/2010/main" val="69489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ChangeArrowheads="1"/>
          </p:cNvSpPr>
          <p:nvPr/>
        </p:nvSpPr>
        <p:spPr bwMode="auto">
          <a:xfrm>
            <a:off x="220077" y="1453656"/>
            <a:ext cx="8317531"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81000" indent="-3810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u="none" strike="noStrike" kern="1200" cap="none" spc="0" normalizeH="0" baseline="0" noProof="0" dirty="0" smtClean="0">
                <a:ln>
                  <a:noFill/>
                </a:ln>
                <a:solidFill>
                  <a:srgbClr val="000000"/>
                </a:solidFill>
                <a:effectLst/>
                <a:uLnTx/>
                <a:uFillTx/>
              </a:rPr>
              <a:t>Jane</a:t>
            </a:r>
            <a:r>
              <a:rPr kumimoji="0" lang="en-GB" altLang="en-GB" sz="1800" b="0" u="none" strike="noStrike" kern="1200" cap="none" spc="0" normalizeH="0" noProof="0" dirty="0" smtClean="0">
                <a:ln>
                  <a:noFill/>
                </a:ln>
                <a:solidFill>
                  <a:srgbClr val="000000"/>
                </a:solidFill>
                <a:effectLst/>
                <a:uLnTx/>
                <a:uFillTx/>
              </a:rPr>
              <a:t> and John meet in a bar early in their fieldwork</a:t>
            </a: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lang="en-GB" altLang="en-GB" sz="1800" dirty="0" smtClean="0">
                <a:solidFill>
                  <a:srgbClr val="000000"/>
                </a:solidFill>
              </a:rPr>
              <a:t>They realise that they are working on very similar topics that could be complementary</a:t>
            </a: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u="none" strike="noStrike" kern="1200" cap="none" spc="0" normalizeH="0" noProof="0" dirty="0" smtClean="0">
                <a:ln>
                  <a:noFill/>
                </a:ln>
                <a:solidFill>
                  <a:srgbClr val="000000"/>
                </a:solidFill>
                <a:effectLst/>
                <a:uLnTx/>
                <a:uFillTx/>
              </a:rPr>
              <a:t>Jane can find out something about the specific impact of an important change in the study </a:t>
            </a:r>
            <a:r>
              <a:rPr kumimoji="0" lang="en-GB" altLang="en-GB" sz="1800" b="0" u="none" strike="noStrike" kern="1200" cap="none" spc="0" normalizeH="0" noProof="0" dirty="0" err="1" smtClean="0">
                <a:ln>
                  <a:noFill/>
                </a:ln>
                <a:solidFill>
                  <a:srgbClr val="000000"/>
                </a:solidFill>
                <a:effectLst/>
                <a:uLnTx/>
                <a:uFillTx/>
              </a:rPr>
              <a:t>syste</a:t>
            </a:r>
            <a:r>
              <a:rPr lang="en-GB" altLang="en-GB" sz="1800" dirty="0" smtClean="0">
                <a:solidFill>
                  <a:srgbClr val="000000"/>
                </a:solidFill>
              </a:rPr>
              <a:t>m (her educational intervention)</a:t>
            </a: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u="none" strike="noStrike" kern="1200" cap="none" spc="0" normalizeH="0" noProof="0" dirty="0" smtClean="0">
                <a:ln>
                  <a:noFill/>
                </a:ln>
                <a:solidFill>
                  <a:srgbClr val="000000"/>
                </a:solidFill>
                <a:effectLst/>
                <a:uLnTx/>
                <a:uFillTx/>
              </a:rPr>
              <a:t>John can set this into the wider context of the social-ecological system </a:t>
            </a: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lang="en-GB" altLang="en-GB" sz="1800" dirty="0" smtClean="0">
                <a:solidFill>
                  <a:srgbClr val="000000"/>
                </a:solidFill>
              </a:rPr>
              <a:t>Jane identifies a quantitative pattern but can’t necessarily explain it</a:t>
            </a: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u="none" strike="noStrike" kern="1200" cap="none" spc="0" normalizeH="0" noProof="0" dirty="0" smtClean="0">
                <a:ln>
                  <a:noFill/>
                </a:ln>
                <a:solidFill>
                  <a:srgbClr val="000000"/>
                </a:solidFill>
                <a:effectLst/>
                <a:uLnTx/>
                <a:uFillTx/>
              </a:rPr>
              <a:t>John’s research doesn’t reveal the pattern but can explain the causal relationships </a:t>
            </a: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lang="en-GB" altLang="en-GB" sz="1800" baseline="0" dirty="0" smtClean="0">
                <a:solidFill>
                  <a:srgbClr val="000000"/>
                </a:solidFill>
              </a:rPr>
              <a:t>They decide to conduct a </a:t>
            </a:r>
            <a:r>
              <a:rPr lang="en-GB" altLang="en-GB" sz="1800" i="1" baseline="0" dirty="0" smtClean="0">
                <a:solidFill>
                  <a:srgbClr val="000000"/>
                </a:solidFill>
              </a:rPr>
              <a:t>mixed</a:t>
            </a:r>
            <a:r>
              <a:rPr lang="en-GB" altLang="en-GB" sz="1800" i="1" dirty="0" smtClean="0">
                <a:solidFill>
                  <a:srgbClr val="000000"/>
                </a:solidFill>
              </a:rPr>
              <a:t> methods</a:t>
            </a:r>
            <a:r>
              <a:rPr lang="en-GB" altLang="en-GB" sz="1800" dirty="0" smtClean="0">
                <a:solidFill>
                  <a:srgbClr val="000000"/>
                </a:solidFill>
              </a:rPr>
              <a:t> study together</a:t>
            </a:r>
            <a:endParaRPr kumimoji="0" lang="en-GB" altLang="en-GB" sz="1800" b="0" u="none" strike="noStrike" kern="1200" cap="none" spc="0" normalizeH="0" baseline="0" noProof="0" dirty="0" smtClean="0">
              <a:ln>
                <a:noFill/>
              </a:ln>
              <a:solidFill>
                <a:srgbClr val="000000"/>
              </a:solidFill>
              <a:effectLst/>
              <a:uLnTx/>
              <a:uFillTx/>
            </a:endParaRPr>
          </a:p>
        </p:txBody>
      </p:sp>
      <p:sp>
        <p:nvSpPr>
          <p:cNvPr id="19459" name="Rectangle 2"/>
          <p:cNvSpPr>
            <a:spLocks noGrp="1" noChangeArrowheads="1"/>
          </p:cNvSpPr>
          <p:nvPr>
            <p:ph type="title" idx="4294967295"/>
          </p:nvPr>
        </p:nvSpPr>
        <p:spPr>
          <a:xfrm>
            <a:off x="0" y="241300"/>
            <a:ext cx="9144000" cy="1143000"/>
          </a:xfrm>
        </p:spPr>
        <p:txBody>
          <a:bodyPr anchor="t"/>
          <a:lstStyle/>
          <a:p>
            <a:pPr eaLnBrk="1" hangingPunct="1"/>
            <a:r>
              <a:rPr lang="en-GB" altLang="en-US" sz="3600" dirty="0" smtClean="0"/>
              <a:t>Meet our two researchers</a:t>
            </a:r>
            <a:endParaRPr lang="en-US" altLang="en-US" sz="3600" dirty="0" smtClean="0"/>
          </a:p>
        </p:txBody>
      </p:sp>
      <p:sp>
        <p:nvSpPr>
          <p:cNvPr id="3" name="TextBox 2"/>
          <p:cNvSpPr txBox="1"/>
          <p:nvPr/>
        </p:nvSpPr>
        <p:spPr>
          <a:xfrm>
            <a:off x="2011028" y="4885454"/>
            <a:ext cx="4168392" cy="1200329"/>
          </a:xfrm>
          <a:prstGeom prst="rect">
            <a:avLst/>
          </a:prstGeom>
          <a:noFill/>
          <a:ln>
            <a:solidFill>
              <a:schemeClr val="tx1"/>
            </a:solidFill>
          </a:ln>
        </p:spPr>
        <p:txBody>
          <a:bodyPr wrap="square" rtlCol="0">
            <a:spAutoFit/>
          </a:bodyPr>
          <a:lstStyle/>
          <a:p>
            <a:r>
              <a:rPr lang="en-GB" dirty="0" smtClean="0"/>
              <a:t>What kind of research are they doing?</a:t>
            </a:r>
          </a:p>
          <a:p>
            <a:pPr marL="285750" indent="-285750">
              <a:buFontTx/>
              <a:buChar char="-"/>
            </a:pPr>
            <a:r>
              <a:rPr lang="en-GB" dirty="0" smtClean="0"/>
              <a:t>Multidisciplinary</a:t>
            </a:r>
          </a:p>
          <a:p>
            <a:pPr marL="285750" indent="-285750">
              <a:buFontTx/>
              <a:buChar char="-"/>
            </a:pPr>
            <a:r>
              <a:rPr lang="en-GB" dirty="0" smtClean="0"/>
              <a:t>Interdisciplinary</a:t>
            </a:r>
          </a:p>
          <a:p>
            <a:pPr marL="285750" indent="-285750">
              <a:buFontTx/>
              <a:buChar char="-"/>
            </a:pPr>
            <a:r>
              <a:rPr lang="en-GB" dirty="0" smtClean="0"/>
              <a:t>Transdisciplinary</a:t>
            </a:r>
            <a:endParaRPr lang="en-GB" dirty="0"/>
          </a:p>
        </p:txBody>
      </p:sp>
    </p:spTree>
    <p:extLst>
      <p:ext uri="{BB962C8B-B14F-4D97-AF65-F5344CB8AC3E}">
        <p14:creationId xmlns:p14="http://schemas.microsoft.com/office/powerpoint/2010/main" val="369364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2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2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2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22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ChangeArrowheads="1"/>
          </p:cNvSpPr>
          <p:nvPr/>
        </p:nvSpPr>
        <p:spPr bwMode="auto">
          <a:xfrm>
            <a:off x="220077" y="1453656"/>
            <a:ext cx="8317531"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81000" indent="-3810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r>
              <a:rPr kumimoji="0" lang="en-GB" altLang="en-GB" sz="1800" b="0" u="none" strike="noStrike" kern="1200" cap="none" spc="0" normalizeH="0" baseline="0" noProof="0" dirty="0" smtClean="0">
                <a:ln>
                  <a:noFill/>
                </a:ln>
                <a:solidFill>
                  <a:srgbClr val="000000"/>
                </a:solidFill>
                <a:effectLst/>
                <a:uLnTx/>
                <a:uFillTx/>
              </a:rPr>
              <a:t>Working in groups,</a:t>
            </a:r>
            <a:r>
              <a:rPr kumimoji="0" lang="en-GB" altLang="en-GB" sz="1800" b="0" u="none" strike="noStrike" kern="1200" cap="none" spc="0" normalizeH="0" noProof="0" dirty="0" smtClean="0">
                <a:ln>
                  <a:noFill/>
                </a:ln>
                <a:solidFill>
                  <a:srgbClr val="000000"/>
                </a:solidFill>
                <a:effectLst/>
                <a:uLnTx/>
                <a:uFillTx/>
              </a:rPr>
              <a:t> c</a:t>
            </a:r>
            <a:r>
              <a:rPr lang="en-GB" altLang="en-GB" sz="1800" noProof="0" dirty="0" smtClean="0">
                <a:solidFill>
                  <a:srgbClr val="000000"/>
                </a:solidFill>
              </a:rPr>
              <a:t>ome up with a research topic relevant to your own work and interests</a:t>
            </a:r>
            <a:endParaRPr kumimoji="0" lang="en-GB" altLang="en-GB" sz="1800" b="0" u="none" strike="noStrike" kern="1200" cap="none" spc="0" normalizeH="0" baseline="0" noProof="0" dirty="0" smtClean="0">
              <a:ln>
                <a:noFill/>
              </a:ln>
              <a:solidFill>
                <a:srgbClr val="000000"/>
              </a:solidFill>
              <a:effectLst/>
              <a:uLnTx/>
              <a:uFillTx/>
            </a:endParaRPr>
          </a:p>
          <a:p>
            <a:pPr lvl="1" indent="-381000" fontAlgn="base">
              <a:lnSpc>
                <a:spcPct val="90000"/>
              </a:lnSpc>
              <a:spcAft>
                <a:spcPct val="25000"/>
              </a:spcAft>
              <a:buSzPct val="120000"/>
              <a:buFontTx/>
              <a:buChar char="•"/>
              <a:defRPr/>
            </a:pPr>
            <a:r>
              <a:rPr lang="en-GB" altLang="en-GB" sz="1800" dirty="0" smtClean="0">
                <a:solidFill>
                  <a:srgbClr val="000000"/>
                </a:solidFill>
              </a:rPr>
              <a:t>Think about the appropriate approach for researching your topic</a:t>
            </a:r>
            <a:r>
              <a:rPr kumimoji="0" lang="en-GB" altLang="en-GB" sz="1800" b="0" u="none" strike="noStrike" kern="1200" cap="none" spc="0" normalizeH="0" baseline="0" noProof="0" dirty="0" smtClean="0">
                <a:ln>
                  <a:noFill/>
                </a:ln>
                <a:solidFill>
                  <a:srgbClr val="000000"/>
                </a:solidFill>
                <a:effectLst/>
                <a:uLnTx/>
                <a:uFillTx/>
              </a:rPr>
              <a:t>:</a:t>
            </a:r>
          </a:p>
          <a:p>
            <a:pPr lvl="2" indent="-381000" fontAlgn="base">
              <a:lnSpc>
                <a:spcPct val="90000"/>
              </a:lnSpc>
              <a:spcAft>
                <a:spcPct val="25000"/>
              </a:spcAft>
              <a:buSzPct val="120000"/>
              <a:defRPr/>
            </a:pPr>
            <a:r>
              <a:rPr lang="en-GB" altLang="en-GB" sz="1800" dirty="0" smtClean="0">
                <a:solidFill>
                  <a:srgbClr val="000000"/>
                </a:solidFill>
              </a:rPr>
              <a:t>Instrumental? Descriptive? Reflexive? Generative?</a:t>
            </a:r>
          </a:p>
          <a:p>
            <a:pPr lvl="2" indent="-381000" fontAlgn="base">
              <a:lnSpc>
                <a:spcPct val="90000"/>
              </a:lnSpc>
              <a:spcAft>
                <a:spcPct val="25000"/>
              </a:spcAft>
              <a:buSzPct val="120000"/>
              <a:defRPr/>
            </a:pPr>
            <a:r>
              <a:rPr lang="en-GB" altLang="en-GB" sz="1800" dirty="0" smtClean="0">
                <a:solidFill>
                  <a:srgbClr val="000000"/>
                </a:solidFill>
              </a:rPr>
              <a:t>Inductive or deductive?</a:t>
            </a:r>
          </a:p>
          <a:p>
            <a:pPr lvl="2" indent="-381000" fontAlgn="base">
              <a:lnSpc>
                <a:spcPct val="90000"/>
              </a:lnSpc>
              <a:spcAft>
                <a:spcPct val="25000"/>
              </a:spcAft>
              <a:buSzPct val="120000"/>
              <a:defRPr/>
            </a:pPr>
            <a:r>
              <a:rPr lang="en-GB" altLang="en-GB" sz="1800" dirty="0" smtClean="0">
                <a:solidFill>
                  <a:srgbClr val="000000"/>
                </a:solidFill>
              </a:rPr>
              <a:t>Qualitative or quantitative?</a:t>
            </a:r>
          </a:p>
          <a:p>
            <a:pPr lvl="2" indent="-381000" fontAlgn="base">
              <a:lnSpc>
                <a:spcPct val="90000"/>
              </a:lnSpc>
              <a:spcAft>
                <a:spcPct val="25000"/>
              </a:spcAft>
              <a:buSzPct val="120000"/>
              <a:defRPr/>
            </a:pPr>
            <a:r>
              <a:rPr lang="en-GB" altLang="en-GB" sz="1800" dirty="0" smtClean="0">
                <a:solidFill>
                  <a:srgbClr val="000000"/>
                </a:solidFill>
              </a:rPr>
              <a:t>Philosophical approach (if you have time)</a:t>
            </a:r>
          </a:p>
          <a:p>
            <a:pPr lvl="1" indent="-381000" fontAlgn="base">
              <a:lnSpc>
                <a:spcPct val="90000"/>
              </a:lnSpc>
              <a:spcAft>
                <a:spcPct val="25000"/>
              </a:spcAft>
              <a:buSzPct val="120000"/>
              <a:buFont typeface="Arial" panose="020B0604020202020204" pitchFamily="34" charset="0"/>
              <a:buChar char="•"/>
              <a:defRPr/>
            </a:pPr>
            <a:r>
              <a:rPr lang="en-GB" altLang="en-GB" sz="1800" dirty="0" smtClean="0">
                <a:solidFill>
                  <a:srgbClr val="000000"/>
                </a:solidFill>
              </a:rPr>
              <a:t>Why would you make these choices?</a:t>
            </a:r>
          </a:p>
          <a:p>
            <a:pPr lvl="1" indent="-381000" fontAlgn="base">
              <a:lnSpc>
                <a:spcPct val="90000"/>
              </a:lnSpc>
              <a:spcAft>
                <a:spcPct val="25000"/>
              </a:spcAft>
              <a:buSzPct val="120000"/>
              <a:buFont typeface="Arial" panose="020B0604020202020204" pitchFamily="34" charset="0"/>
              <a:buChar char="•"/>
              <a:defRPr/>
            </a:pPr>
            <a:r>
              <a:rPr lang="en-GB" altLang="en-GB" sz="1800" dirty="0" smtClean="0">
                <a:solidFill>
                  <a:srgbClr val="000000"/>
                </a:solidFill>
              </a:rPr>
              <a:t>Don’t worry about choosing methods – we will look at these later in the training</a:t>
            </a:r>
          </a:p>
          <a:p>
            <a:pPr lvl="1" indent="-381000" fontAlgn="base">
              <a:lnSpc>
                <a:spcPct val="90000"/>
              </a:lnSpc>
              <a:spcAft>
                <a:spcPct val="25000"/>
              </a:spcAft>
              <a:buSzPct val="120000"/>
              <a:buFont typeface="Arial" panose="020B0604020202020204" pitchFamily="34" charset="0"/>
              <a:buChar char="•"/>
              <a:defRPr/>
            </a:pPr>
            <a:r>
              <a:rPr lang="en-GB" altLang="en-GB" sz="1800" dirty="0" smtClean="0">
                <a:solidFill>
                  <a:srgbClr val="000000"/>
                </a:solidFill>
              </a:rPr>
              <a:t>Be prepared to share your ideas with the group</a:t>
            </a:r>
          </a:p>
          <a:p>
            <a:pPr lvl="2" indent="-381000" fontAlgn="base">
              <a:lnSpc>
                <a:spcPct val="90000"/>
              </a:lnSpc>
              <a:spcAft>
                <a:spcPct val="25000"/>
              </a:spcAft>
              <a:buSzPct val="120000"/>
              <a:defRPr/>
            </a:pPr>
            <a:endParaRPr lang="en-GB" altLang="en-GB" sz="1800" dirty="0" smtClean="0">
              <a:solidFill>
                <a:srgbClr val="000000"/>
              </a:solidFill>
            </a:endParaRPr>
          </a:p>
          <a:p>
            <a:pPr lvl="2" indent="-381000" fontAlgn="base">
              <a:lnSpc>
                <a:spcPct val="90000"/>
              </a:lnSpc>
              <a:spcAft>
                <a:spcPct val="25000"/>
              </a:spcAft>
              <a:buSzPct val="120000"/>
              <a:defRPr/>
            </a:pPr>
            <a:endParaRPr kumimoji="0" lang="en-GB" altLang="en-GB" sz="1800" b="0" u="none" strike="noStrike" kern="1200" cap="none" spc="0" normalizeH="0" baseline="0" noProof="0" dirty="0" smtClean="0">
              <a:ln>
                <a:noFill/>
              </a:ln>
              <a:solidFill>
                <a:srgbClr val="000000"/>
              </a:solidFill>
              <a:effectLst/>
              <a:uLnTx/>
              <a:uFillTx/>
            </a:endParaRPr>
          </a:p>
          <a:p>
            <a:pPr lvl="2" indent="-381000" fontAlgn="base">
              <a:lnSpc>
                <a:spcPct val="90000"/>
              </a:lnSpc>
              <a:spcAft>
                <a:spcPct val="25000"/>
              </a:spcAft>
              <a:buSzPct val="120000"/>
              <a:defRPr/>
            </a:pPr>
            <a:endParaRPr kumimoji="0" lang="en-GB" altLang="en-GB" sz="1800" b="0" u="none" strike="noStrike" kern="1200" cap="none" spc="0" normalizeH="0" baseline="0" noProof="0" dirty="0" smtClean="0">
              <a:ln>
                <a:noFill/>
              </a:ln>
              <a:solidFill>
                <a:srgbClr val="000000"/>
              </a:solidFill>
              <a:effectLst/>
              <a:uLnTx/>
              <a:uFillTx/>
            </a:endParaRPr>
          </a:p>
          <a:p>
            <a:pPr marL="381000" marR="0" lvl="0" indent="-381000" algn="l" defTabSz="914400" rtl="0" eaLnBrk="1" fontAlgn="base" latinLnBrk="0" hangingPunct="1">
              <a:lnSpc>
                <a:spcPct val="90000"/>
              </a:lnSpc>
              <a:spcBef>
                <a:spcPct val="20000"/>
              </a:spcBef>
              <a:spcAft>
                <a:spcPct val="25000"/>
              </a:spcAft>
              <a:buClrTx/>
              <a:buSzPct val="120000"/>
              <a:buFontTx/>
              <a:buChar char="•"/>
              <a:tabLst/>
              <a:defRPr/>
            </a:pPr>
            <a:endParaRPr kumimoji="0" lang="en-GB" altLang="en-GB" sz="1800" b="0" u="none" strike="noStrike" kern="1200" cap="none" spc="0" normalizeH="0" baseline="0" noProof="0" dirty="0" smtClean="0">
              <a:ln>
                <a:noFill/>
              </a:ln>
              <a:solidFill>
                <a:srgbClr val="000000"/>
              </a:solidFill>
              <a:effectLst/>
              <a:uLnTx/>
              <a:uFillTx/>
            </a:endParaRPr>
          </a:p>
        </p:txBody>
      </p:sp>
      <p:sp>
        <p:nvSpPr>
          <p:cNvPr id="19459" name="Rectangle 2"/>
          <p:cNvSpPr>
            <a:spLocks noGrp="1" noChangeArrowheads="1"/>
          </p:cNvSpPr>
          <p:nvPr>
            <p:ph type="title" idx="4294967295"/>
          </p:nvPr>
        </p:nvSpPr>
        <p:spPr>
          <a:xfrm>
            <a:off x="0" y="241300"/>
            <a:ext cx="9144000" cy="1143000"/>
          </a:xfrm>
        </p:spPr>
        <p:txBody>
          <a:bodyPr anchor="t"/>
          <a:lstStyle/>
          <a:p>
            <a:pPr eaLnBrk="1" hangingPunct="1"/>
            <a:r>
              <a:rPr lang="en-GB" altLang="en-US" sz="3600" dirty="0" smtClean="0"/>
              <a:t>A final exercise</a:t>
            </a:r>
            <a:endParaRPr lang="en-US" altLang="en-US" sz="3600" dirty="0" smtClean="0"/>
          </a:p>
        </p:txBody>
      </p:sp>
    </p:spTree>
    <p:extLst>
      <p:ext uri="{BB962C8B-B14F-4D97-AF65-F5344CB8AC3E}">
        <p14:creationId xmlns:p14="http://schemas.microsoft.com/office/powerpoint/2010/main" val="85390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2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2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2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22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22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22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2" name="TextBox 1"/>
          <p:cNvSpPr txBox="1"/>
          <p:nvPr/>
        </p:nvSpPr>
        <p:spPr>
          <a:xfrm>
            <a:off x="5582125" y="4119774"/>
            <a:ext cx="3696629" cy="2585323"/>
          </a:xfrm>
          <a:prstGeom prst="rect">
            <a:avLst/>
          </a:prstGeom>
          <a:noFill/>
        </p:spPr>
        <p:txBody>
          <a:bodyPr wrap="square" rtlCol="0">
            <a:spAutoFit/>
          </a:bodyPr>
          <a:lstStyle/>
          <a:p>
            <a:endParaRPr lang="en-GB" sz="1350" dirty="0">
              <a:solidFill>
                <a:srgbClr val="F2EEE7"/>
              </a:solidFill>
            </a:endParaRPr>
          </a:p>
          <a:p>
            <a:endParaRPr lang="en-GB" sz="1350" dirty="0">
              <a:solidFill>
                <a:srgbClr val="F2EEE7"/>
              </a:solidFill>
            </a:endParaRPr>
          </a:p>
          <a:p>
            <a:pPr>
              <a:lnSpc>
                <a:spcPct val="150000"/>
              </a:lnSpc>
            </a:pPr>
            <a:r>
              <a:rPr lang="en-GB" dirty="0">
                <a:solidFill>
                  <a:srgbClr val="F2EEE7"/>
                </a:solidFill>
                <a:ea typeface="Roboto Condensed" pitchFamily="2" charset="0"/>
                <a:sym typeface="Constantia"/>
              </a:rPr>
              <a:t>info@developmentcorridors.org</a:t>
            </a:r>
          </a:p>
          <a:p>
            <a:pPr>
              <a:lnSpc>
                <a:spcPct val="150000"/>
              </a:lnSpc>
            </a:pPr>
            <a:endParaRPr lang="en-GB" dirty="0">
              <a:solidFill>
                <a:srgbClr val="F2EEE7"/>
              </a:solidFill>
              <a:ea typeface="Roboto Condensed" pitchFamily="2" charset="0"/>
            </a:endParaRPr>
          </a:p>
          <a:p>
            <a:pPr>
              <a:lnSpc>
                <a:spcPct val="150000"/>
              </a:lnSpc>
            </a:pPr>
            <a:r>
              <a:rPr lang="en-GB" dirty="0">
                <a:solidFill>
                  <a:srgbClr val="F2EEE7"/>
                </a:solidFill>
              </a:rPr>
              <a:t>http://developmentcorridors.org</a:t>
            </a:r>
          </a:p>
          <a:p>
            <a:pPr>
              <a:lnSpc>
                <a:spcPct val="150000"/>
              </a:lnSpc>
            </a:pPr>
            <a:endParaRPr lang="en-GB" dirty="0">
              <a:solidFill>
                <a:srgbClr val="F2EEE7"/>
              </a:solidFill>
              <a:ea typeface="Roboto Condensed" pitchFamily="2" charset="0"/>
            </a:endParaRPr>
          </a:p>
          <a:p>
            <a:pPr>
              <a:lnSpc>
                <a:spcPct val="150000"/>
              </a:lnSpc>
            </a:pPr>
            <a:r>
              <a:rPr lang="en-GB" dirty="0">
                <a:solidFill>
                  <a:srgbClr val="F2EEE7"/>
                </a:solidFill>
                <a:ea typeface="Roboto Condensed" pitchFamily="2" charset="0"/>
              </a:rPr>
              <a:t>@</a:t>
            </a:r>
            <a:r>
              <a:rPr lang="en-GB" dirty="0" err="1" smtClean="0">
                <a:solidFill>
                  <a:srgbClr val="F2EEE7"/>
                </a:solidFill>
                <a:ea typeface="Roboto Condensed" pitchFamily="2" charset="0"/>
              </a:rPr>
              <a:t>devcorridors</a:t>
            </a:r>
            <a:endParaRPr lang="en-GB" dirty="0">
              <a:solidFill>
                <a:srgbClr val="F2EEE7"/>
              </a:solidFill>
              <a:ea typeface="Roboto Condensed" pitchFamily="2"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763" y="296901"/>
            <a:ext cx="2659567" cy="519248"/>
          </a:xfrm>
          <a:prstGeom prst="rect">
            <a:avLst/>
          </a:prstGeom>
        </p:spPr>
      </p:pic>
    </p:spTree>
    <p:extLst>
      <p:ext uri="{BB962C8B-B14F-4D97-AF65-F5344CB8AC3E}">
        <p14:creationId xmlns:p14="http://schemas.microsoft.com/office/powerpoint/2010/main" val="15894103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GB" dirty="0"/>
          </a:p>
        </p:txBody>
      </p:sp>
      <p:sp>
        <p:nvSpPr>
          <p:cNvPr id="3" name="Content Placeholder 2"/>
          <p:cNvSpPr>
            <a:spLocks noGrp="1"/>
          </p:cNvSpPr>
          <p:nvPr>
            <p:ph idx="1"/>
          </p:nvPr>
        </p:nvSpPr>
        <p:spPr>
          <a:xfrm>
            <a:off x="628650" y="1613868"/>
            <a:ext cx="7886700" cy="4351338"/>
          </a:xfrm>
        </p:spPr>
        <p:txBody>
          <a:bodyPr/>
          <a:lstStyle/>
          <a:p>
            <a:pPr marL="457200" indent="-457200">
              <a:buFont typeface="Arial" panose="020B0604020202020204" pitchFamily="34" charset="0"/>
              <a:buChar char="•"/>
            </a:pPr>
            <a:r>
              <a:rPr lang="en-GB" sz="2400" dirty="0" smtClean="0">
                <a:solidFill>
                  <a:schemeClr val="tx1"/>
                </a:solidFill>
              </a:rPr>
              <a:t>Social science has a crucial role to play in conservation and development research and practice</a:t>
            </a:r>
          </a:p>
          <a:p>
            <a:pPr marL="457200" indent="-457200">
              <a:buFont typeface="Arial" panose="020B0604020202020204" pitchFamily="34" charset="0"/>
              <a:buChar char="•"/>
            </a:pPr>
            <a:r>
              <a:rPr lang="en-GB" sz="2400" dirty="0" smtClean="0">
                <a:solidFill>
                  <a:schemeClr val="tx1"/>
                </a:solidFill>
              </a:rPr>
              <a:t>Can work well in combination with natural science disciplines through interdisciplinary research</a:t>
            </a:r>
          </a:p>
          <a:p>
            <a:pPr marL="457200" indent="-457200">
              <a:buFont typeface="Arial" panose="020B0604020202020204" pitchFamily="34" charset="0"/>
              <a:buChar char="•"/>
            </a:pPr>
            <a:r>
              <a:rPr lang="en-GB" sz="2400" dirty="0" smtClean="0">
                <a:solidFill>
                  <a:schemeClr val="tx1"/>
                </a:solidFill>
              </a:rPr>
              <a:t>Social science can differ from other forms of research in several ways</a:t>
            </a:r>
          </a:p>
          <a:p>
            <a:pPr marL="1143000" lvl="1" indent="-457200"/>
            <a:r>
              <a:rPr lang="en-GB" sz="2000" dirty="0" smtClean="0">
                <a:solidFill>
                  <a:schemeClr val="tx1"/>
                </a:solidFill>
              </a:rPr>
              <a:t>Inductive as well as deductive</a:t>
            </a:r>
          </a:p>
          <a:p>
            <a:pPr marL="1143000" lvl="1" indent="-457200"/>
            <a:r>
              <a:rPr lang="en-GB" sz="2000" dirty="0" smtClean="0"/>
              <a:t>Qualitative as well as quantitative</a:t>
            </a:r>
          </a:p>
          <a:p>
            <a:pPr marL="1143000" lvl="1" indent="-457200"/>
            <a:r>
              <a:rPr lang="en-GB" sz="2000" dirty="0" smtClean="0">
                <a:solidFill>
                  <a:schemeClr val="tx1"/>
                </a:solidFill>
              </a:rPr>
              <a:t>Different underpinning philosophies</a:t>
            </a:r>
          </a:p>
          <a:p>
            <a:pPr marL="457200" indent="-457200">
              <a:buFont typeface="Arial" panose="020B0604020202020204" pitchFamily="34" charset="0"/>
              <a:buChar char="•"/>
            </a:pPr>
            <a:r>
              <a:rPr lang="en-GB" sz="2400" dirty="0" smtClean="0">
                <a:solidFill>
                  <a:schemeClr val="tx1"/>
                </a:solidFill>
              </a:rPr>
              <a:t>These can act as a barrier to understanding and collaboration</a:t>
            </a:r>
          </a:p>
          <a:p>
            <a:pPr marL="457200" indent="-457200">
              <a:buFont typeface="Arial" panose="020B0604020202020204" pitchFamily="34" charset="0"/>
              <a:buChar char="•"/>
            </a:pPr>
            <a:endParaRPr lang="en-GB" sz="2400" dirty="0" smtClean="0">
              <a:solidFill>
                <a:schemeClr val="tx1"/>
              </a:solidFill>
            </a:endParaRPr>
          </a:p>
        </p:txBody>
      </p:sp>
    </p:spTree>
    <p:extLst>
      <p:ext uri="{BB962C8B-B14F-4D97-AF65-F5344CB8AC3E}">
        <p14:creationId xmlns:p14="http://schemas.microsoft.com/office/powerpoint/2010/main" val="348385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Introductions</a:t>
            </a:r>
            <a:endParaRPr lang="en-GB"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GB" sz="2400" dirty="0" smtClean="0">
                <a:solidFill>
                  <a:schemeClr val="tx1"/>
                </a:solidFill>
              </a:rPr>
              <a:t>What is your name?</a:t>
            </a:r>
          </a:p>
          <a:p>
            <a:pPr marL="457200" indent="-457200">
              <a:buFont typeface="Arial" panose="020B0604020202020204" pitchFamily="34" charset="0"/>
              <a:buChar char="•"/>
            </a:pPr>
            <a:r>
              <a:rPr lang="en-GB" sz="2400" dirty="0" smtClean="0">
                <a:solidFill>
                  <a:schemeClr val="tx1"/>
                </a:solidFill>
              </a:rPr>
              <a:t>What is your role?</a:t>
            </a:r>
          </a:p>
          <a:p>
            <a:pPr marL="457200" indent="-457200">
              <a:buFont typeface="Arial" panose="020B0604020202020204" pitchFamily="34" charset="0"/>
              <a:buChar char="•"/>
            </a:pPr>
            <a:r>
              <a:rPr lang="en-GB" sz="2400" dirty="0" smtClean="0">
                <a:solidFill>
                  <a:schemeClr val="tx1"/>
                </a:solidFill>
              </a:rPr>
              <a:t>What is your academic disciplinary background (e.g. natural science, social science, a mixture, something else)</a:t>
            </a:r>
          </a:p>
          <a:p>
            <a:pPr marL="457200" indent="-457200">
              <a:buFont typeface="Arial" panose="020B0604020202020204" pitchFamily="34" charset="0"/>
              <a:buChar char="•"/>
            </a:pPr>
            <a:r>
              <a:rPr lang="en-GB" sz="2400" dirty="0" smtClean="0">
                <a:solidFill>
                  <a:schemeClr val="tx1"/>
                </a:solidFill>
              </a:rPr>
              <a:t>Why do you want to learn more about social science?</a:t>
            </a:r>
          </a:p>
          <a:p>
            <a:pPr marL="457200" indent="-457200">
              <a:buFont typeface="Arial" panose="020B0604020202020204" pitchFamily="34" charset="0"/>
              <a:buChar char="•"/>
            </a:pPr>
            <a:r>
              <a:rPr lang="en-GB" sz="2400" dirty="0" smtClean="0">
                <a:solidFill>
                  <a:schemeClr val="tx1"/>
                </a:solidFill>
              </a:rPr>
              <a:t>What are your expectations for the training?</a:t>
            </a:r>
            <a:endParaRPr lang="en-GB" sz="2000" dirty="0" smtClean="0">
              <a:solidFill>
                <a:schemeClr val="tx1"/>
              </a:solidFill>
            </a:endParaRPr>
          </a:p>
        </p:txBody>
      </p:sp>
    </p:spTree>
    <p:extLst>
      <p:ext uri="{BB962C8B-B14F-4D97-AF65-F5344CB8AC3E}">
        <p14:creationId xmlns:p14="http://schemas.microsoft.com/office/powerpoint/2010/main" val="117085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 of the two days</a:t>
            </a:r>
            <a:endParaRPr lang="en-GB" dirty="0"/>
          </a:p>
        </p:txBody>
      </p:sp>
      <p:graphicFrame>
        <p:nvGraphicFramePr>
          <p:cNvPr id="8" name="Table 7"/>
          <p:cNvGraphicFramePr>
            <a:graphicFrameLocks noGrp="1"/>
          </p:cNvGraphicFramePr>
          <p:nvPr>
            <p:extLst>
              <p:ext uri="{D42A27DB-BD31-4B8C-83A1-F6EECF244321}">
                <p14:modId xmlns:p14="http://schemas.microsoft.com/office/powerpoint/2010/main" val="1425390282"/>
              </p:ext>
            </p:extLst>
          </p:nvPr>
        </p:nvGraphicFramePr>
        <p:xfrm>
          <a:off x="628650" y="1690689"/>
          <a:ext cx="7310994" cy="3940481"/>
        </p:xfrm>
        <a:graphic>
          <a:graphicData uri="http://schemas.openxmlformats.org/drawingml/2006/table">
            <a:tbl>
              <a:tblPr firstRow="1" firstCol="1" bandRow="1">
                <a:tableStyleId>{5C22544A-7EE6-4342-B048-85BDC9FD1C3A}</a:tableStyleId>
              </a:tblPr>
              <a:tblGrid>
                <a:gridCol w="2436998">
                  <a:extLst>
                    <a:ext uri="{9D8B030D-6E8A-4147-A177-3AD203B41FA5}">
                      <a16:colId xmlns:a16="http://schemas.microsoft.com/office/drawing/2014/main" val="3955357729"/>
                    </a:ext>
                  </a:extLst>
                </a:gridCol>
                <a:gridCol w="2436998">
                  <a:extLst>
                    <a:ext uri="{9D8B030D-6E8A-4147-A177-3AD203B41FA5}">
                      <a16:colId xmlns:a16="http://schemas.microsoft.com/office/drawing/2014/main" val="625956879"/>
                    </a:ext>
                  </a:extLst>
                </a:gridCol>
                <a:gridCol w="2436998">
                  <a:extLst>
                    <a:ext uri="{9D8B030D-6E8A-4147-A177-3AD203B41FA5}">
                      <a16:colId xmlns:a16="http://schemas.microsoft.com/office/drawing/2014/main" val="796245210"/>
                    </a:ext>
                  </a:extLst>
                </a:gridCol>
              </a:tblGrid>
              <a:tr h="349867">
                <a:tc>
                  <a:txBody>
                    <a:bodyPr/>
                    <a:lstStyle/>
                    <a:p>
                      <a:pPr>
                        <a:lnSpc>
                          <a:spcPts val="1440"/>
                        </a:lnSpc>
                        <a:spcAft>
                          <a:spcPts val="0"/>
                        </a:spcAft>
                      </a:pPr>
                      <a:r>
                        <a:rPr lang="en-GB" sz="1200">
                          <a:effectLst/>
                        </a:rPr>
                        <a:t>08:00-8:45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3574" marR="63574" marT="0" marB="0"/>
                </a:tc>
                <a:tc>
                  <a:txBody>
                    <a:bodyPr/>
                    <a:lstStyle/>
                    <a:p>
                      <a:pPr>
                        <a:lnSpc>
                          <a:spcPts val="1440"/>
                        </a:lnSpc>
                        <a:spcAft>
                          <a:spcPts val="0"/>
                        </a:spcAft>
                      </a:pPr>
                      <a:r>
                        <a:rPr lang="en-GB" sz="1200">
                          <a:effectLst/>
                        </a:rPr>
                        <a:t>Registration and morning coffee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3574" marR="63574" marT="0" marB="0"/>
                </a:tc>
                <a:tc>
                  <a:txBody>
                    <a:bodyPr/>
                    <a:lstStyle/>
                    <a:p>
                      <a:pPr>
                        <a:lnSpc>
                          <a:spcPct val="107000"/>
                        </a:lnSpc>
                      </a:pPr>
                      <a:endParaRPr lang="en-GB" sz="1200">
                        <a:effectLst/>
                        <a:latin typeface="Calibri" panose="020F0502020204030204" pitchFamily="34" charset="0"/>
                        <a:cs typeface="Times New Roman" panose="02020603050405020304" pitchFamily="18" charset="0"/>
                      </a:endParaRPr>
                    </a:p>
                  </a:txBody>
                  <a:tcPr marL="63574" marR="63574" marT="0" marB="0"/>
                </a:tc>
                <a:extLst>
                  <a:ext uri="{0D108BD9-81ED-4DB2-BD59-A6C34878D82A}">
                    <a16:rowId xmlns:a16="http://schemas.microsoft.com/office/drawing/2014/main" val="1161117798"/>
                  </a:ext>
                </a:extLst>
              </a:tr>
              <a:tr h="471638">
                <a:tc>
                  <a:txBody>
                    <a:bodyPr/>
                    <a:lstStyle/>
                    <a:p>
                      <a:pPr>
                        <a:lnSpc>
                          <a:spcPts val="1440"/>
                        </a:lnSpc>
                        <a:spcAft>
                          <a:spcPts val="0"/>
                        </a:spcAft>
                      </a:pPr>
                      <a:r>
                        <a:rPr lang="en-GB" sz="1200">
                          <a:effectLst/>
                        </a:rPr>
                        <a:t>08:45-9:00</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3574" marR="63574" marT="0" marB="0"/>
                </a:tc>
                <a:tc>
                  <a:txBody>
                    <a:bodyPr/>
                    <a:lstStyle/>
                    <a:p>
                      <a:pPr>
                        <a:lnSpc>
                          <a:spcPts val="1440"/>
                        </a:lnSpc>
                        <a:spcAft>
                          <a:spcPts val="0"/>
                        </a:spcAft>
                      </a:pPr>
                      <a:r>
                        <a:rPr lang="en-GB" sz="1200">
                          <a:effectLst/>
                        </a:rPr>
                        <a:t>Welcome, and training objectives, expectations, outcomes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3574" marR="63574" marT="0" marB="0"/>
                </a:tc>
                <a:tc>
                  <a:txBody>
                    <a:bodyPr/>
                    <a:lstStyle/>
                    <a:p>
                      <a:pPr>
                        <a:lnSpc>
                          <a:spcPts val="1440"/>
                        </a:lnSpc>
                        <a:spcAft>
                          <a:spcPts val="0"/>
                        </a:spcAft>
                      </a:pPr>
                      <a:r>
                        <a:rPr lang="en-GB" sz="1200">
                          <a:effectLst/>
                        </a:rPr>
                        <a:t>Dr Gedis Lesutis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3574" marR="63574" marT="0" marB="0"/>
                </a:tc>
                <a:extLst>
                  <a:ext uri="{0D108BD9-81ED-4DB2-BD59-A6C34878D82A}">
                    <a16:rowId xmlns:a16="http://schemas.microsoft.com/office/drawing/2014/main" val="2654073532"/>
                  </a:ext>
                </a:extLst>
              </a:tr>
              <a:tr h="879341">
                <a:tc>
                  <a:txBody>
                    <a:bodyPr/>
                    <a:lstStyle/>
                    <a:p>
                      <a:pPr>
                        <a:lnSpc>
                          <a:spcPts val="1440"/>
                        </a:lnSpc>
                        <a:spcAft>
                          <a:spcPts val="0"/>
                        </a:spcAft>
                      </a:pPr>
                      <a:r>
                        <a:rPr lang="en-GB" sz="1200">
                          <a:effectLst/>
                        </a:rPr>
                        <a:t>9:00-11:00</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3574" marR="63574" marT="0" marB="0"/>
                </a:tc>
                <a:tc>
                  <a:txBody>
                    <a:bodyPr/>
                    <a:lstStyle/>
                    <a:p>
                      <a:pPr>
                        <a:lnSpc>
                          <a:spcPts val="1440"/>
                        </a:lnSpc>
                        <a:spcAft>
                          <a:spcPts val="0"/>
                        </a:spcAft>
                      </a:pPr>
                      <a:r>
                        <a:rPr lang="en-GB" sz="1200" dirty="0">
                          <a:effectLst/>
                        </a:rPr>
                        <a:t>Social science research: general </a:t>
                      </a:r>
                      <a:r>
                        <a:rPr lang="en-GB" sz="1200" dirty="0" smtClean="0">
                          <a:effectLst/>
                        </a:rPr>
                        <a:t>introduction</a:t>
                      </a:r>
                      <a:endParaRPr lang="en-GB" sz="1200" dirty="0">
                        <a:effectLst/>
                      </a:endParaRPr>
                    </a:p>
                  </a:txBody>
                  <a:tcPr marL="63574" marR="63574" marT="0" marB="0"/>
                </a:tc>
                <a:tc>
                  <a:txBody>
                    <a:bodyPr/>
                    <a:lstStyle/>
                    <a:p>
                      <a:pPr>
                        <a:lnSpc>
                          <a:spcPts val="1440"/>
                        </a:lnSpc>
                        <a:spcAft>
                          <a:spcPts val="0"/>
                        </a:spcAft>
                      </a:pPr>
                      <a:r>
                        <a:rPr lang="en-GB" sz="1200">
                          <a:effectLst/>
                        </a:rPr>
                        <a:t>Dr Chris Sandbrook</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3574" marR="63574" marT="0" marB="0"/>
                </a:tc>
                <a:extLst>
                  <a:ext uri="{0D108BD9-81ED-4DB2-BD59-A6C34878D82A}">
                    <a16:rowId xmlns:a16="http://schemas.microsoft.com/office/drawing/2014/main" val="683483913"/>
                  </a:ext>
                </a:extLst>
              </a:tr>
              <a:tr h="166293">
                <a:tc>
                  <a:txBody>
                    <a:bodyPr/>
                    <a:lstStyle/>
                    <a:p>
                      <a:pPr>
                        <a:lnSpc>
                          <a:spcPts val="1440"/>
                        </a:lnSpc>
                        <a:spcAft>
                          <a:spcPts val="0"/>
                        </a:spcAft>
                      </a:pPr>
                      <a:r>
                        <a:rPr lang="en-GB" sz="1200">
                          <a:effectLst/>
                        </a:rPr>
                        <a:t>11:00-11:30</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3574" marR="63574" marT="0" marB="0"/>
                </a:tc>
                <a:tc>
                  <a:txBody>
                    <a:bodyPr/>
                    <a:lstStyle/>
                    <a:p>
                      <a:pPr>
                        <a:lnSpc>
                          <a:spcPts val="1440"/>
                        </a:lnSpc>
                        <a:spcAft>
                          <a:spcPts val="0"/>
                        </a:spcAft>
                      </a:pPr>
                      <a:r>
                        <a:rPr lang="en-GB" sz="1200">
                          <a:effectLst/>
                        </a:rPr>
                        <a:t>Coffee break</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3574" marR="63574" marT="0" marB="0"/>
                </a:tc>
                <a:tc>
                  <a:txBody>
                    <a:bodyPr/>
                    <a:lstStyle/>
                    <a:p>
                      <a:pPr>
                        <a:lnSpc>
                          <a:spcPct val="107000"/>
                        </a:lnSpc>
                      </a:pPr>
                      <a:endParaRPr lang="en-GB" sz="1200">
                        <a:effectLst/>
                        <a:latin typeface="Calibri" panose="020F0502020204030204" pitchFamily="34" charset="0"/>
                        <a:cs typeface="Times New Roman" panose="02020603050405020304" pitchFamily="18" charset="0"/>
                      </a:endParaRPr>
                    </a:p>
                  </a:txBody>
                  <a:tcPr marL="63574" marR="63574" marT="0" marB="0"/>
                </a:tc>
                <a:extLst>
                  <a:ext uri="{0D108BD9-81ED-4DB2-BD59-A6C34878D82A}">
                    <a16:rowId xmlns:a16="http://schemas.microsoft.com/office/drawing/2014/main" val="2435158995"/>
                  </a:ext>
                </a:extLst>
              </a:tr>
              <a:tr h="719232">
                <a:tc>
                  <a:txBody>
                    <a:bodyPr/>
                    <a:lstStyle/>
                    <a:p>
                      <a:pPr>
                        <a:lnSpc>
                          <a:spcPts val="1440"/>
                        </a:lnSpc>
                        <a:spcAft>
                          <a:spcPts val="0"/>
                        </a:spcAft>
                      </a:pPr>
                      <a:r>
                        <a:rPr lang="en-GB" sz="1200">
                          <a:effectLst/>
                        </a:rPr>
                        <a:t>11:30-13:00</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3574" marR="63574" marT="0" marB="0"/>
                </a:tc>
                <a:tc>
                  <a:txBody>
                    <a:bodyPr/>
                    <a:lstStyle/>
                    <a:p>
                      <a:pPr>
                        <a:lnSpc>
                          <a:spcPts val="1440"/>
                        </a:lnSpc>
                        <a:spcAft>
                          <a:spcPts val="0"/>
                        </a:spcAft>
                      </a:pPr>
                      <a:r>
                        <a:rPr lang="en-GB" sz="1200" dirty="0">
                          <a:effectLst/>
                        </a:rPr>
                        <a:t>Household surveys: Part 1: Basic Theory of Household surveys</a:t>
                      </a:r>
                    </a:p>
                    <a:p>
                      <a:pPr>
                        <a:lnSpc>
                          <a:spcPct val="107000"/>
                        </a:lnSpc>
                        <a:spcAft>
                          <a:spcPts val="0"/>
                        </a:spcAft>
                      </a:pPr>
                      <a:r>
                        <a:rPr lang="en-GB" sz="1600" dirty="0">
                          <a:effectLst/>
                        </a:rPr>
                        <a:t> </a:t>
                      </a:r>
                      <a:endParaRPr lang="en-GB" sz="1200" dirty="0">
                        <a:effectLst/>
                      </a:endParaRPr>
                    </a:p>
                  </a:txBody>
                  <a:tcPr marL="63574" marR="63574" marT="0" marB="0"/>
                </a:tc>
                <a:tc>
                  <a:txBody>
                    <a:bodyPr/>
                    <a:lstStyle/>
                    <a:p>
                      <a:pPr>
                        <a:lnSpc>
                          <a:spcPts val="1440"/>
                        </a:lnSpc>
                        <a:spcAft>
                          <a:spcPts val="0"/>
                        </a:spcAft>
                      </a:pPr>
                      <a:r>
                        <a:rPr lang="en-GB" sz="1200">
                          <a:effectLst/>
                        </a:rPr>
                        <a:t>Dr Tobias Nyumba</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3574" marR="63574" marT="0" marB="0"/>
                </a:tc>
                <a:extLst>
                  <a:ext uri="{0D108BD9-81ED-4DB2-BD59-A6C34878D82A}">
                    <a16:rowId xmlns:a16="http://schemas.microsoft.com/office/drawing/2014/main" val="4188364867"/>
                  </a:ext>
                </a:extLst>
              </a:tr>
              <a:tr h="166293">
                <a:tc>
                  <a:txBody>
                    <a:bodyPr/>
                    <a:lstStyle/>
                    <a:p>
                      <a:pPr>
                        <a:lnSpc>
                          <a:spcPts val="1440"/>
                        </a:lnSpc>
                        <a:spcAft>
                          <a:spcPts val="0"/>
                        </a:spcAft>
                      </a:pPr>
                      <a:r>
                        <a:rPr lang="en-GB" sz="1200">
                          <a:effectLst/>
                        </a:rPr>
                        <a:t>13:00-14:00</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3574" marR="63574" marT="0" marB="0"/>
                </a:tc>
                <a:tc>
                  <a:txBody>
                    <a:bodyPr/>
                    <a:lstStyle/>
                    <a:p>
                      <a:pPr>
                        <a:lnSpc>
                          <a:spcPts val="1440"/>
                        </a:lnSpc>
                        <a:spcAft>
                          <a:spcPts val="0"/>
                        </a:spcAft>
                      </a:pPr>
                      <a:r>
                        <a:rPr lang="en-GB" sz="1200">
                          <a:effectLst/>
                        </a:rPr>
                        <a:t>Lunch Break</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3574" marR="63574" marT="0" marB="0"/>
                </a:tc>
                <a:tc>
                  <a:txBody>
                    <a:bodyPr/>
                    <a:lstStyle/>
                    <a:p>
                      <a:pPr>
                        <a:lnSpc>
                          <a:spcPct val="107000"/>
                        </a:lnSpc>
                      </a:pPr>
                      <a:endParaRPr lang="en-GB" sz="1200">
                        <a:effectLst/>
                        <a:latin typeface="Calibri" panose="020F0502020204030204" pitchFamily="34" charset="0"/>
                        <a:cs typeface="Times New Roman" panose="02020603050405020304" pitchFamily="18" charset="0"/>
                      </a:endParaRPr>
                    </a:p>
                  </a:txBody>
                  <a:tcPr marL="63574" marR="63574" marT="0" marB="0"/>
                </a:tc>
                <a:extLst>
                  <a:ext uri="{0D108BD9-81ED-4DB2-BD59-A6C34878D82A}">
                    <a16:rowId xmlns:a16="http://schemas.microsoft.com/office/drawing/2014/main" val="413574748"/>
                  </a:ext>
                </a:extLst>
              </a:tr>
              <a:tr h="1123256">
                <a:tc>
                  <a:txBody>
                    <a:bodyPr/>
                    <a:lstStyle/>
                    <a:p>
                      <a:pPr>
                        <a:lnSpc>
                          <a:spcPts val="1440"/>
                        </a:lnSpc>
                        <a:spcAft>
                          <a:spcPts val="0"/>
                        </a:spcAft>
                      </a:pPr>
                      <a:r>
                        <a:rPr lang="en-GB" sz="1200">
                          <a:effectLst/>
                        </a:rPr>
                        <a:t>14:00-16:30</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3574" marR="63574" marT="0" marB="0"/>
                </a:tc>
                <a:tc>
                  <a:txBody>
                    <a:bodyPr/>
                    <a:lstStyle/>
                    <a:p>
                      <a:pPr>
                        <a:lnSpc>
                          <a:spcPts val="1440"/>
                        </a:lnSpc>
                        <a:spcAft>
                          <a:spcPts val="0"/>
                        </a:spcAft>
                      </a:pPr>
                      <a:r>
                        <a:rPr lang="en-GB" sz="1200" dirty="0">
                          <a:effectLst/>
                        </a:rPr>
                        <a:t>Household surveys: Part 2: Survey organisation</a:t>
                      </a:r>
                    </a:p>
                    <a:p>
                      <a:pPr>
                        <a:lnSpc>
                          <a:spcPct val="107000"/>
                        </a:lnSpc>
                        <a:spcAft>
                          <a:spcPts val="0"/>
                        </a:spcAft>
                      </a:pPr>
                      <a:r>
                        <a:rPr lang="en-GB" sz="1600" dirty="0">
                          <a:effectLst/>
                        </a:rPr>
                        <a:t> </a:t>
                      </a:r>
                      <a:endParaRPr lang="en-GB" sz="1200" dirty="0">
                        <a:effectLst/>
                      </a:endParaRPr>
                    </a:p>
                  </a:txBody>
                  <a:tcPr marL="63574" marR="63574" marT="0" marB="0"/>
                </a:tc>
                <a:tc>
                  <a:txBody>
                    <a:bodyPr/>
                    <a:lstStyle/>
                    <a:p>
                      <a:pPr>
                        <a:lnSpc>
                          <a:spcPts val="1440"/>
                        </a:lnSpc>
                        <a:spcAft>
                          <a:spcPts val="0"/>
                        </a:spcAft>
                      </a:pPr>
                      <a:r>
                        <a:rPr lang="en-GB" sz="1200" dirty="0">
                          <a:effectLst/>
                        </a:rPr>
                        <a:t>Dr Tobias </a:t>
                      </a:r>
                      <a:r>
                        <a:rPr lang="en-GB" sz="1200" dirty="0" err="1">
                          <a:effectLst/>
                        </a:rPr>
                        <a:t>Nyumba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574" marR="63574" marT="0" marB="0"/>
                </a:tc>
                <a:extLst>
                  <a:ext uri="{0D108BD9-81ED-4DB2-BD59-A6C34878D82A}">
                    <a16:rowId xmlns:a16="http://schemas.microsoft.com/office/drawing/2014/main" val="1336540842"/>
                  </a:ext>
                </a:extLst>
              </a:tr>
            </a:tbl>
          </a:graphicData>
        </a:graphic>
      </p:graphicFrame>
    </p:spTree>
    <p:extLst>
      <p:ext uri="{BB962C8B-B14F-4D97-AF65-F5344CB8AC3E}">
        <p14:creationId xmlns:p14="http://schemas.microsoft.com/office/powerpoint/2010/main" val="15563611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 of the two days</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4049465774"/>
              </p:ext>
            </p:extLst>
          </p:nvPr>
        </p:nvGraphicFramePr>
        <p:xfrm>
          <a:off x="724902" y="1777316"/>
          <a:ext cx="7498080" cy="3854501"/>
        </p:xfrm>
        <a:graphic>
          <a:graphicData uri="http://schemas.openxmlformats.org/drawingml/2006/table">
            <a:tbl>
              <a:tblPr firstRow="1" firstCol="1" bandRow="1">
                <a:tableStyleId>{5C22544A-7EE6-4342-B048-85BDC9FD1C3A}</a:tableStyleId>
              </a:tblPr>
              <a:tblGrid>
                <a:gridCol w="2499360">
                  <a:extLst>
                    <a:ext uri="{9D8B030D-6E8A-4147-A177-3AD203B41FA5}">
                      <a16:colId xmlns:a16="http://schemas.microsoft.com/office/drawing/2014/main" val="3217521726"/>
                    </a:ext>
                  </a:extLst>
                </a:gridCol>
                <a:gridCol w="2499360">
                  <a:extLst>
                    <a:ext uri="{9D8B030D-6E8A-4147-A177-3AD203B41FA5}">
                      <a16:colId xmlns:a16="http://schemas.microsoft.com/office/drawing/2014/main" val="2463166932"/>
                    </a:ext>
                  </a:extLst>
                </a:gridCol>
                <a:gridCol w="2499360">
                  <a:extLst>
                    <a:ext uri="{9D8B030D-6E8A-4147-A177-3AD203B41FA5}">
                      <a16:colId xmlns:a16="http://schemas.microsoft.com/office/drawing/2014/main" val="2863653836"/>
                    </a:ext>
                  </a:extLst>
                </a:gridCol>
              </a:tblGrid>
              <a:tr h="340242">
                <a:tc>
                  <a:txBody>
                    <a:bodyPr/>
                    <a:lstStyle/>
                    <a:p>
                      <a:pPr>
                        <a:lnSpc>
                          <a:spcPts val="1440"/>
                        </a:lnSpc>
                        <a:spcAft>
                          <a:spcPts val="0"/>
                        </a:spcAft>
                      </a:pPr>
                      <a:r>
                        <a:rPr lang="en-GB" sz="1200" dirty="0">
                          <a:effectLst/>
                        </a:rPr>
                        <a:t>08:15-9:00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576" marR="39576" marT="0" marB="0"/>
                </a:tc>
                <a:tc>
                  <a:txBody>
                    <a:bodyPr/>
                    <a:lstStyle/>
                    <a:p>
                      <a:pPr>
                        <a:lnSpc>
                          <a:spcPts val="1440"/>
                        </a:lnSpc>
                        <a:spcAft>
                          <a:spcPts val="0"/>
                        </a:spcAft>
                      </a:pPr>
                      <a:r>
                        <a:rPr lang="en-GB" sz="1200">
                          <a:effectLst/>
                        </a:rPr>
                        <a:t>Registration and morning coffee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9576" marR="39576" marT="0" marB="0"/>
                </a:tc>
                <a:tc>
                  <a:txBody>
                    <a:bodyPr/>
                    <a:lstStyle/>
                    <a:p>
                      <a:pPr>
                        <a:lnSpc>
                          <a:spcPct val="107000"/>
                        </a:lnSpc>
                      </a:pPr>
                      <a:endParaRPr lang="en-GB" sz="1200">
                        <a:effectLst/>
                        <a:latin typeface="Calibri" panose="020F0502020204030204" pitchFamily="34" charset="0"/>
                        <a:cs typeface="Times New Roman" panose="02020603050405020304" pitchFamily="18" charset="0"/>
                      </a:endParaRPr>
                    </a:p>
                  </a:txBody>
                  <a:tcPr marL="39576" marR="39576" marT="0" marB="0"/>
                </a:tc>
                <a:extLst>
                  <a:ext uri="{0D108BD9-81ED-4DB2-BD59-A6C34878D82A}">
                    <a16:rowId xmlns:a16="http://schemas.microsoft.com/office/drawing/2014/main" val="2435489911"/>
                  </a:ext>
                </a:extLst>
              </a:tr>
              <a:tr h="742270">
                <a:tc>
                  <a:txBody>
                    <a:bodyPr/>
                    <a:lstStyle/>
                    <a:p>
                      <a:pPr>
                        <a:lnSpc>
                          <a:spcPts val="1440"/>
                        </a:lnSpc>
                        <a:spcAft>
                          <a:spcPts val="0"/>
                        </a:spcAft>
                      </a:pPr>
                      <a:r>
                        <a:rPr lang="en-GB" sz="1200" dirty="0">
                          <a:effectLst/>
                        </a:rPr>
                        <a:t>9:00-11:00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576" marR="39576" marT="0" marB="0"/>
                </a:tc>
                <a:tc>
                  <a:txBody>
                    <a:bodyPr/>
                    <a:lstStyle/>
                    <a:p>
                      <a:pPr>
                        <a:lnSpc>
                          <a:spcPts val="1440"/>
                        </a:lnSpc>
                        <a:spcAft>
                          <a:spcPts val="0"/>
                        </a:spcAft>
                      </a:pPr>
                      <a:r>
                        <a:rPr lang="en-GB" sz="1200" dirty="0">
                          <a:effectLst/>
                        </a:rPr>
                        <a:t>Participatory modelling of social-ecological systems: Part 1</a:t>
                      </a:r>
                    </a:p>
                    <a:p>
                      <a:pPr>
                        <a:lnSpc>
                          <a:spcPct val="107000"/>
                        </a:lnSpc>
                        <a:spcAft>
                          <a:spcPts val="0"/>
                        </a:spcAft>
                      </a:pPr>
                      <a:r>
                        <a:rPr lang="en-GB" sz="1400" dirty="0">
                          <a:effectLst/>
                        </a:rPr>
                        <a:t> </a:t>
                      </a:r>
                      <a:endParaRPr lang="en-GB" sz="1200" dirty="0">
                        <a:effectLst/>
                      </a:endParaRPr>
                    </a:p>
                  </a:txBody>
                  <a:tcPr marL="39576" marR="39576" marT="0" marB="0"/>
                </a:tc>
                <a:tc>
                  <a:txBody>
                    <a:bodyPr/>
                    <a:lstStyle/>
                    <a:p>
                      <a:pPr>
                        <a:lnSpc>
                          <a:spcPts val="1440"/>
                        </a:lnSpc>
                        <a:spcAft>
                          <a:spcPts val="0"/>
                        </a:spcAft>
                      </a:pPr>
                      <a:r>
                        <a:rPr lang="en-GB" sz="1200">
                          <a:effectLst/>
                        </a:rPr>
                        <a:t>Dr Jessica Thorn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9576" marR="39576" marT="0" marB="0"/>
                </a:tc>
                <a:extLst>
                  <a:ext uri="{0D108BD9-81ED-4DB2-BD59-A6C34878D82A}">
                    <a16:rowId xmlns:a16="http://schemas.microsoft.com/office/drawing/2014/main" val="187946018"/>
                  </a:ext>
                </a:extLst>
              </a:tr>
              <a:tr h="103520">
                <a:tc>
                  <a:txBody>
                    <a:bodyPr/>
                    <a:lstStyle/>
                    <a:p>
                      <a:pPr>
                        <a:lnSpc>
                          <a:spcPts val="1440"/>
                        </a:lnSpc>
                        <a:spcAft>
                          <a:spcPts val="0"/>
                        </a:spcAft>
                      </a:pPr>
                      <a:r>
                        <a:rPr lang="en-GB" sz="1200">
                          <a:effectLst/>
                        </a:rPr>
                        <a:t>11:00-11:30</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9576" marR="39576" marT="0" marB="0"/>
                </a:tc>
                <a:tc>
                  <a:txBody>
                    <a:bodyPr/>
                    <a:lstStyle/>
                    <a:p>
                      <a:pPr>
                        <a:lnSpc>
                          <a:spcPts val="1440"/>
                        </a:lnSpc>
                        <a:spcAft>
                          <a:spcPts val="0"/>
                        </a:spcAft>
                      </a:pPr>
                      <a:r>
                        <a:rPr lang="en-GB" sz="1200" dirty="0">
                          <a:effectLst/>
                        </a:rPr>
                        <a:t>Coffee break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576" marR="39576" marT="0" marB="0"/>
                </a:tc>
                <a:tc>
                  <a:txBody>
                    <a:bodyPr/>
                    <a:lstStyle/>
                    <a:p>
                      <a:pPr>
                        <a:lnSpc>
                          <a:spcPct val="107000"/>
                        </a:lnSpc>
                      </a:pPr>
                      <a:endParaRPr lang="en-GB" sz="1200">
                        <a:effectLst/>
                        <a:latin typeface="Calibri" panose="020F0502020204030204" pitchFamily="34" charset="0"/>
                        <a:cs typeface="Times New Roman" panose="02020603050405020304" pitchFamily="18" charset="0"/>
                      </a:endParaRPr>
                    </a:p>
                  </a:txBody>
                  <a:tcPr marL="39576" marR="39576" marT="0" marB="0"/>
                </a:tc>
                <a:extLst>
                  <a:ext uri="{0D108BD9-81ED-4DB2-BD59-A6C34878D82A}">
                    <a16:rowId xmlns:a16="http://schemas.microsoft.com/office/drawing/2014/main" val="468863634"/>
                  </a:ext>
                </a:extLst>
              </a:tr>
              <a:tr h="603034">
                <a:tc>
                  <a:txBody>
                    <a:bodyPr/>
                    <a:lstStyle/>
                    <a:p>
                      <a:pPr>
                        <a:lnSpc>
                          <a:spcPts val="1440"/>
                        </a:lnSpc>
                        <a:spcAft>
                          <a:spcPts val="0"/>
                        </a:spcAft>
                      </a:pPr>
                      <a:r>
                        <a:rPr lang="en-GB" sz="1200">
                          <a:effectLst/>
                        </a:rPr>
                        <a:t>11:30-12:30</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9576" marR="39576" marT="0" marB="0"/>
                </a:tc>
                <a:tc>
                  <a:txBody>
                    <a:bodyPr/>
                    <a:lstStyle/>
                    <a:p>
                      <a:pPr>
                        <a:lnSpc>
                          <a:spcPts val="1440"/>
                        </a:lnSpc>
                        <a:spcAft>
                          <a:spcPts val="0"/>
                        </a:spcAft>
                      </a:pPr>
                      <a:r>
                        <a:rPr lang="en-GB" sz="1200" dirty="0">
                          <a:effectLst/>
                        </a:rPr>
                        <a:t>Participatory modelling of social-ecological systems: Part 2 : Participatory scenario planning</a:t>
                      </a:r>
                    </a:p>
                    <a:p>
                      <a:pPr>
                        <a:lnSpc>
                          <a:spcPct val="107000"/>
                        </a:lnSpc>
                        <a:spcAft>
                          <a:spcPts val="0"/>
                        </a:spcAft>
                      </a:pPr>
                      <a:r>
                        <a:rPr lang="en-GB" sz="1400" dirty="0">
                          <a:effectLst/>
                        </a:rPr>
                        <a:t> </a:t>
                      </a:r>
                      <a:endParaRPr lang="en-GB" sz="1200" dirty="0">
                        <a:effectLst/>
                      </a:endParaRPr>
                    </a:p>
                  </a:txBody>
                  <a:tcPr marL="39576" marR="39576" marT="0" marB="0"/>
                </a:tc>
                <a:tc>
                  <a:txBody>
                    <a:bodyPr/>
                    <a:lstStyle/>
                    <a:p>
                      <a:pPr>
                        <a:lnSpc>
                          <a:spcPts val="1440"/>
                        </a:lnSpc>
                        <a:spcAft>
                          <a:spcPts val="0"/>
                        </a:spcAft>
                      </a:pPr>
                      <a:r>
                        <a:rPr lang="en-GB" sz="1200">
                          <a:effectLst/>
                        </a:rPr>
                        <a:t>Dr Jessica Thorn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9576" marR="39576" marT="0" marB="0"/>
                </a:tc>
                <a:extLst>
                  <a:ext uri="{0D108BD9-81ED-4DB2-BD59-A6C34878D82A}">
                    <a16:rowId xmlns:a16="http://schemas.microsoft.com/office/drawing/2014/main" val="2594230070"/>
                  </a:ext>
                </a:extLst>
              </a:tr>
              <a:tr h="103520">
                <a:tc>
                  <a:txBody>
                    <a:bodyPr/>
                    <a:lstStyle/>
                    <a:p>
                      <a:pPr>
                        <a:lnSpc>
                          <a:spcPts val="1440"/>
                        </a:lnSpc>
                        <a:spcAft>
                          <a:spcPts val="0"/>
                        </a:spcAft>
                      </a:pPr>
                      <a:r>
                        <a:rPr lang="en-GB" sz="1200">
                          <a:effectLst/>
                        </a:rPr>
                        <a:t>12:30-13:30</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9576" marR="39576" marT="0" marB="0"/>
                </a:tc>
                <a:tc>
                  <a:txBody>
                    <a:bodyPr/>
                    <a:lstStyle/>
                    <a:p>
                      <a:pPr>
                        <a:lnSpc>
                          <a:spcPts val="1440"/>
                        </a:lnSpc>
                        <a:spcAft>
                          <a:spcPts val="0"/>
                        </a:spcAft>
                      </a:pPr>
                      <a:r>
                        <a:rPr lang="en-GB" sz="1200" dirty="0">
                          <a:effectLst/>
                        </a:rPr>
                        <a:t>Lunch Break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576" marR="39576" marT="0" marB="0"/>
                </a:tc>
                <a:tc>
                  <a:txBody>
                    <a:bodyPr/>
                    <a:lstStyle/>
                    <a:p>
                      <a:pPr>
                        <a:lnSpc>
                          <a:spcPct val="107000"/>
                        </a:lnSpc>
                      </a:pPr>
                      <a:endParaRPr lang="en-GB" sz="1200">
                        <a:effectLst/>
                        <a:latin typeface="Calibri" panose="020F0502020204030204" pitchFamily="34" charset="0"/>
                        <a:cs typeface="Times New Roman" panose="02020603050405020304" pitchFamily="18" charset="0"/>
                      </a:endParaRPr>
                    </a:p>
                  </a:txBody>
                  <a:tcPr marL="39576" marR="39576" marT="0" marB="0"/>
                </a:tc>
                <a:extLst>
                  <a:ext uri="{0D108BD9-81ED-4DB2-BD59-A6C34878D82A}">
                    <a16:rowId xmlns:a16="http://schemas.microsoft.com/office/drawing/2014/main" val="1480802011"/>
                  </a:ext>
                </a:extLst>
              </a:tr>
              <a:tr h="563169">
                <a:tc>
                  <a:txBody>
                    <a:bodyPr/>
                    <a:lstStyle/>
                    <a:p>
                      <a:pPr>
                        <a:lnSpc>
                          <a:spcPts val="1440"/>
                        </a:lnSpc>
                        <a:spcAft>
                          <a:spcPts val="0"/>
                        </a:spcAft>
                      </a:pPr>
                      <a:r>
                        <a:rPr lang="en-GB" sz="1200">
                          <a:effectLst/>
                        </a:rPr>
                        <a:t>13:30-16:00</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9576" marR="39576" marT="0" marB="0"/>
                </a:tc>
                <a:tc>
                  <a:txBody>
                    <a:bodyPr/>
                    <a:lstStyle/>
                    <a:p>
                      <a:pPr>
                        <a:lnSpc>
                          <a:spcPts val="1440"/>
                        </a:lnSpc>
                        <a:spcAft>
                          <a:spcPts val="0"/>
                        </a:spcAft>
                      </a:pPr>
                      <a:r>
                        <a:rPr lang="en-GB" sz="1200" dirty="0">
                          <a:effectLst/>
                        </a:rPr>
                        <a:t>Qualitative research: understanding “data” and “fieldwork encounters”</a:t>
                      </a:r>
                    </a:p>
                    <a:p>
                      <a:pPr>
                        <a:lnSpc>
                          <a:spcPct val="107000"/>
                        </a:lnSpc>
                        <a:spcAft>
                          <a:spcPts val="0"/>
                        </a:spcAft>
                      </a:pPr>
                      <a:r>
                        <a:rPr lang="en-GB" sz="1400" dirty="0">
                          <a:effectLst/>
                        </a:rPr>
                        <a:t> </a:t>
                      </a:r>
                      <a:endPar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76" marR="39576" marT="0" marB="0"/>
                </a:tc>
                <a:tc>
                  <a:txBody>
                    <a:bodyPr/>
                    <a:lstStyle/>
                    <a:p>
                      <a:pPr>
                        <a:lnSpc>
                          <a:spcPts val="1440"/>
                        </a:lnSpc>
                        <a:spcAft>
                          <a:spcPts val="0"/>
                        </a:spcAft>
                      </a:pPr>
                      <a:r>
                        <a:rPr lang="en-GB" sz="1200" dirty="0">
                          <a:effectLst/>
                        </a:rPr>
                        <a:t>Dr </a:t>
                      </a:r>
                      <a:r>
                        <a:rPr lang="en-GB" sz="1200" dirty="0" err="1">
                          <a:effectLst/>
                        </a:rPr>
                        <a:t>Gedis</a:t>
                      </a:r>
                      <a:r>
                        <a:rPr lang="en-GB" sz="1200" dirty="0">
                          <a:effectLst/>
                        </a:rPr>
                        <a:t> </a:t>
                      </a:r>
                      <a:r>
                        <a:rPr lang="en-GB" sz="1200" dirty="0" err="1">
                          <a:effectLst/>
                        </a:rPr>
                        <a:t>Lesutis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576" marR="39576" marT="0" marB="0"/>
                </a:tc>
                <a:extLst>
                  <a:ext uri="{0D108BD9-81ED-4DB2-BD59-A6C34878D82A}">
                    <a16:rowId xmlns:a16="http://schemas.microsoft.com/office/drawing/2014/main" val="4003767557"/>
                  </a:ext>
                </a:extLst>
              </a:tr>
              <a:tr h="103520">
                <a:tc>
                  <a:txBody>
                    <a:bodyPr/>
                    <a:lstStyle/>
                    <a:p>
                      <a:pPr>
                        <a:lnSpc>
                          <a:spcPts val="1440"/>
                        </a:lnSpc>
                        <a:spcAft>
                          <a:spcPts val="0"/>
                        </a:spcAft>
                      </a:pPr>
                      <a:r>
                        <a:rPr lang="en-GB" sz="1200">
                          <a:effectLst/>
                        </a:rPr>
                        <a:t>16:00-16:20</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9576" marR="39576" marT="0" marB="0"/>
                </a:tc>
                <a:tc>
                  <a:txBody>
                    <a:bodyPr/>
                    <a:lstStyle/>
                    <a:p>
                      <a:pPr>
                        <a:lnSpc>
                          <a:spcPts val="1440"/>
                        </a:lnSpc>
                        <a:spcAft>
                          <a:spcPts val="0"/>
                        </a:spcAft>
                      </a:pPr>
                      <a:r>
                        <a:rPr lang="en-GB" sz="1200">
                          <a:effectLst/>
                        </a:rPr>
                        <a:t>Coffee Break</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9576" marR="39576" marT="0" marB="0"/>
                </a:tc>
                <a:tc>
                  <a:txBody>
                    <a:bodyPr/>
                    <a:lstStyle/>
                    <a:p>
                      <a:pPr>
                        <a:lnSpc>
                          <a:spcPct val="107000"/>
                        </a:lnSpc>
                      </a:pPr>
                      <a:endParaRPr lang="en-GB" sz="1200" dirty="0">
                        <a:effectLst/>
                        <a:latin typeface="Calibri" panose="020F0502020204030204" pitchFamily="34" charset="0"/>
                        <a:cs typeface="Times New Roman" panose="02020603050405020304" pitchFamily="18" charset="0"/>
                      </a:endParaRPr>
                    </a:p>
                  </a:txBody>
                  <a:tcPr marL="39576" marR="39576" marT="0" marB="0"/>
                </a:tc>
                <a:extLst>
                  <a:ext uri="{0D108BD9-81ED-4DB2-BD59-A6C34878D82A}">
                    <a16:rowId xmlns:a16="http://schemas.microsoft.com/office/drawing/2014/main" val="3096243722"/>
                  </a:ext>
                </a:extLst>
              </a:tr>
              <a:tr h="483702">
                <a:tc>
                  <a:txBody>
                    <a:bodyPr/>
                    <a:lstStyle/>
                    <a:p>
                      <a:pPr>
                        <a:lnSpc>
                          <a:spcPts val="1440"/>
                        </a:lnSpc>
                        <a:spcAft>
                          <a:spcPts val="0"/>
                        </a:spcAft>
                      </a:pPr>
                      <a:r>
                        <a:rPr lang="en-GB" sz="1200">
                          <a:effectLst/>
                        </a:rPr>
                        <a:t>16:20-17:00</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9576" marR="39576" marT="0" marB="0"/>
                </a:tc>
                <a:tc>
                  <a:txBody>
                    <a:bodyPr/>
                    <a:lstStyle/>
                    <a:p>
                      <a:pPr>
                        <a:lnSpc>
                          <a:spcPts val="1440"/>
                        </a:lnSpc>
                        <a:spcAft>
                          <a:spcPts val="0"/>
                        </a:spcAft>
                      </a:pPr>
                      <a:r>
                        <a:rPr lang="en-GB" sz="1200" dirty="0">
                          <a:effectLst/>
                        </a:rPr>
                        <a:t>Research </a:t>
                      </a:r>
                      <a:r>
                        <a:rPr lang="en-GB" sz="1200" dirty="0" smtClean="0">
                          <a:effectLst/>
                        </a:rPr>
                        <a:t>ethics</a:t>
                      </a:r>
                      <a:endParaRPr lang="en-GB" sz="1200" dirty="0">
                        <a:effectLst/>
                      </a:endParaRPr>
                    </a:p>
                  </a:txBody>
                  <a:tcPr marL="39576" marR="39576" marT="0" marB="0"/>
                </a:tc>
                <a:tc>
                  <a:txBody>
                    <a:bodyPr/>
                    <a:lstStyle/>
                    <a:p>
                      <a:pPr>
                        <a:lnSpc>
                          <a:spcPts val="1440"/>
                        </a:lnSpc>
                        <a:spcAft>
                          <a:spcPts val="0"/>
                        </a:spcAft>
                      </a:pPr>
                      <a:r>
                        <a:rPr lang="en-GB" sz="1200" dirty="0">
                          <a:effectLst/>
                        </a:rPr>
                        <a:t>Dr Chris Sandbrook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576" marR="39576" marT="0" marB="0"/>
                </a:tc>
                <a:extLst>
                  <a:ext uri="{0D108BD9-81ED-4DB2-BD59-A6C34878D82A}">
                    <a16:rowId xmlns:a16="http://schemas.microsoft.com/office/drawing/2014/main" val="2344296362"/>
                  </a:ext>
                </a:extLst>
              </a:tr>
              <a:tr h="205207">
                <a:tc>
                  <a:txBody>
                    <a:bodyPr/>
                    <a:lstStyle/>
                    <a:p>
                      <a:pPr>
                        <a:lnSpc>
                          <a:spcPts val="1440"/>
                        </a:lnSpc>
                        <a:spcAft>
                          <a:spcPts val="0"/>
                        </a:spcAft>
                      </a:pPr>
                      <a:r>
                        <a:rPr lang="en-GB" sz="1200">
                          <a:effectLst/>
                        </a:rPr>
                        <a:t>17:00-17:30</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9576" marR="39576" marT="0" marB="0"/>
                </a:tc>
                <a:tc>
                  <a:txBody>
                    <a:bodyPr/>
                    <a:lstStyle/>
                    <a:p>
                      <a:pPr>
                        <a:lnSpc>
                          <a:spcPts val="1440"/>
                        </a:lnSpc>
                        <a:spcAft>
                          <a:spcPts val="0"/>
                        </a:spcAft>
                      </a:pPr>
                      <a:r>
                        <a:rPr lang="en-GB" sz="1200" dirty="0">
                          <a:effectLst/>
                        </a:rPr>
                        <a:t>Closing remarks and awarding certificates of participation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576" marR="39576" marT="0" marB="0"/>
                </a:tc>
                <a:tc>
                  <a:txBody>
                    <a:bodyPr/>
                    <a:lstStyle/>
                    <a:p>
                      <a:pPr>
                        <a:lnSpc>
                          <a:spcPct val="107000"/>
                        </a:lnSpc>
                      </a:pPr>
                      <a:endParaRPr lang="en-GB" sz="1200" dirty="0">
                        <a:effectLst/>
                        <a:latin typeface="Calibri" panose="020F0502020204030204" pitchFamily="34" charset="0"/>
                        <a:cs typeface="Times New Roman" panose="02020603050405020304" pitchFamily="18" charset="0"/>
                      </a:endParaRPr>
                    </a:p>
                  </a:txBody>
                  <a:tcPr marL="39576" marR="39576" marT="0" marB="0"/>
                </a:tc>
                <a:extLst>
                  <a:ext uri="{0D108BD9-81ED-4DB2-BD59-A6C34878D82A}">
                    <a16:rowId xmlns:a16="http://schemas.microsoft.com/office/drawing/2014/main" val="698537033"/>
                  </a:ext>
                </a:extLst>
              </a:tr>
            </a:tbl>
          </a:graphicData>
        </a:graphic>
      </p:graphicFrame>
    </p:spTree>
    <p:extLst>
      <p:ext uri="{BB962C8B-B14F-4D97-AF65-F5344CB8AC3E}">
        <p14:creationId xmlns:p14="http://schemas.microsoft.com/office/powerpoint/2010/main" val="36300040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239" t="7275" r="5547" b="21504"/>
          <a:stretch/>
        </p:blipFill>
        <p:spPr>
          <a:xfrm>
            <a:off x="0" y="1126274"/>
            <a:ext cx="9144000" cy="5731726"/>
          </a:xfrm>
          <a:prstGeom prst="rect">
            <a:avLst/>
          </a:prstGeom>
        </p:spPr>
      </p:pic>
      <p:sp>
        <p:nvSpPr>
          <p:cNvPr id="2" name="Title 1"/>
          <p:cNvSpPr>
            <a:spLocks noGrp="1"/>
          </p:cNvSpPr>
          <p:nvPr>
            <p:ph type="ctrTitle"/>
          </p:nvPr>
        </p:nvSpPr>
        <p:spPr>
          <a:xfrm>
            <a:off x="685800" y="2056015"/>
            <a:ext cx="7772400" cy="2387600"/>
          </a:xfrm>
        </p:spPr>
        <p:txBody>
          <a:bodyPr/>
          <a:lstStyle/>
          <a:p>
            <a:r>
              <a:rPr lang="en-GB" dirty="0" smtClean="0">
                <a:solidFill>
                  <a:srgbClr val="F2EEE7"/>
                </a:solidFill>
              </a:rPr>
              <a:t>Introducing social science research</a:t>
            </a:r>
            <a:endParaRPr lang="en-GB" dirty="0">
              <a:solidFill>
                <a:srgbClr val="F2EEE7"/>
              </a:solidFill>
            </a:endParaRPr>
          </a:p>
        </p:txBody>
      </p:sp>
      <p:sp>
        <p:nvSpPr>
          <p:cNvPr id="3" name="Subtitle 2"/>
          <p:cNvSpPr>
            <a:spLocks noGrp="1"/>
          </p:cNvSpPr>
          <p:nvPr>
            <p:ph type="subTitle" idx="1"/>
          </p:nvPr>
        </p:nvSpPr>
        <p:spPr>
          <a:xfrm>
            <a:off x="1143000" y="4654380"/>
            <a:ext cx="6858000" cy="1241822"/>
          </a:xfrm>
        </p:spPr>
        <p:txBody>
          <a:bodyPr/>
          <a:lstStyle/>
          <a:p>
            <a:r>
              <a:rPr lang="en-GB" dirty="0" smtClean="0">
                <a:solidFill>
                  <a:srgbClr val="F2EEE7"/>
                </a:solidFill>
              </a:rPr>
              <a:t>Dr Chris Sandbrook</a:t>
            </a:r>
            <a:br>
              <a:rPr lang="en-GB" dirty="0" smtClean="0">
                <a:solidFill>
                  <a:srgbClr val="F2EEE7"/>
                </a:solidFill>
              </a:rPr>
            </a:br>
            <a:r>
              <a:rPr lang="en-GB" dirty="0" smtClean="0">
                <a:solidFill>
                  <a:srgbClr val="F2EEE7"/>
                </a:solidFill>
              </a:rPr>
              <a:t>University of Cambridge</a:t>
            </a:r>
            <a:endParaRPr lang="en-GB" dirty="0">
              <a:solidFill>
                <a:srgbClr val="F2EEE7"/>
              </a:solidFill>
            </a:endParaRPr>
          </a:p>
        </p:txBody>
      </p:sp>
    </p:spTree>
    <p:extLst>
      <p:ext uri="{BB962C8B-B14F-4D97-AF65-F5344CB8AC3E}">
        <p14:creationId xmlns:p14="http://schemas.microsoft.com/office/powerpoint/2010/main" val="2265619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 of the session</a:t>
            </a:r>
            <a:endParaRPr lang="en-GB" dirty="0"/>
          </a:p>
        </p:txBody>
      </p:sp>
      <p:sp>
        <p:nvSpPr>
          <p:cNvPr id="3" name="Content Placeholder 2"/>
          <p:cNvSpPr>
            <a:spLocks noGrp="1"/>
          </p:cNvSpPr>
          <p:nvPr>
            <p:ph idx="1"/>
          </p:nvPr>
        </p:nvSpPr>
        <p:spPr>
          <a:xfrm>
            <a:off x="628650" y="1767875"/>
            <a:ext cx="7886700" cy="4351338"/>
          </a:xfrm>
        </p:spPr>
        <p:txBody>
          <a:bodyPr/>
          <a:lstStyle/>
          <a:p>
            <a:pPr marL="457200" indent="-457200">
              <a:buFont typeface="+mj-lt"/>
              <a:buAutoNum type="arabicPeriod"/>
            </a:pPr>
            <a:r>
              <a:rPr lang="en-GB" sz="2400" dirty="0" smtClean="0">
                <a:solidFill>
                  <a:schemeClr val="tx1"/>
                </a:solidFill>
              </a:rPr>
              <a:t>What is social science?</a:t>
            </a:r>
          </a:p>
          <a:p>
            <a:pPr marL="457200" indent="-457200">
              <a:buFont typeface="+mj-lt"/>
              <a:buAutoNum type="arabicPeriod"/>
            </a:pPr>
            <a:r>
              <a:rPr lang="en-GB" sz="2400" dirty="0" smtClean="0">
                <a:solidFill>
                  <a:schemeClr val="tx1"/>
                </a:solidFill>
              </a:rPr>
              <a:t>The role of social </a:t>
            </a:r>
            <a:r>
              <a:rPr lang="en-GB" sz="2400" dirty="0">
                <a:solidFill>
                  <a:schemeClr val="tx1"/>
                </a:solidFill>
              </a:rPr>
              <a:t>science </a:t>
            </a:r>
            <a:r>
              <a:rPr lang="en-GB" sz="2400" dirty="0" smtClean="0">
                <a:solidFill>
                  <a:schemeClr val="tx1"/>
                </a:solidFill>
              </a:rPr>
              <a:t>in </a:t>
            </a:r>
            <a:r>
              <a:rPr lang="en-GB" sz="2400" dirty="0">
                <a:solidFill>
                  <a:schemeClr val="tx1"/>
                </a:solidFill>
              </a:rPr>
              <a:t>conservation and </a:t>
            </a:r>
            <a:r>
              <a:rPr lang="en-GB" sz="2400" dirty="0" smtClean="0">
                <a:solidFill>
                  <a:schemeClr val="tx1"/>
                </a:solidFill>
              </a:rPr>
              <a:t>development</a:t>
            </a:r>
            <a:endParaRPr lang="en-GB" sz="2400" dirty="0">
              <a:solidFill>
                <a:schemeClr val="tx1"/>
              </a:solidFill>
            </a:endParaRPr>
          </a:p>
          <a:p>
            <a:pPr marL="457200" indent="-457200">
              <a:buFont typeface="+mj-lt"/>
              <a:buAutoNum type="arabicPeriod"/>
            </a:pPr>
            <a:r>
              <a:rPr lang="en-GB" sz="2400" dirty="0" smtClean="0">
                <a:solidFill>
                  <a:schemeClr val="tx1"/>
                </a:solidFill>
              </a:rPr>
              <a:t>Fundamental issues in social science:</a:t>
            </a:r>
          </a:p>
          <a:p>
            <a:pPr marL="1143000" lvl="1" indent="-457200">
              <a:buFont typeface="+mj-lt"/>
              <a:buAutoNum type="alphaLcParenR"/>
            </a:pPr>
            <a:r>
              <a:rPr lang="en-GB" sz="2000" dirty="0" smtClean="0"/>
              <a:t>Deductive and inductive research</a:t>
            </a:r>
          </a:p>
          <a:p>
            <a:pPr marL="1143000" lvl="1" indent="-457200">
              <a:buFont typeface="+mj-lt"/>
              <a:buAutoNum type="alphaLcParenR"/>
            </a:pPr>
            <a:r>
              <a:rPr lang="en-GB" sz="2000" dirty="0" smtClean="0">
                <a:solidFill>
                  <a:schemeClr val="tx1"/>
                </a:solidFill>
              </a:rPr>
              <a:t>The qualitative / quantitative divide</a:t>
            </a:r>
          </a:p>
          <a:p>
            <a:pPr marL="1143000" lvl="1" indent="-457200">
              <a:buFont typeface="+mj-lt"/>
              <a:buAutoNum type="alphaLcParenR"/>
            </a:pPr>
            <a:r>
              <a:rPr lang="en-GB" sz="2000" dirty="0" smtClean="0"/>
              <a:t>Alternative underlying philosophies</a:t>
            </a:r>
          </a:p>
          <a:p>
            <a:pPr marL="1143000" lvl="1" indent="-457200">
              <a:buFont typeface="+mj-lt"/>
              <a:buAutoNum type="alphaLcParenR"/>
            </a:pPr>
            <a:r>
              <a:rPr lang="en-GB" sz="2000" dirty="0" smtClean="0">
                <a:solidFill>
                  <a:schemeClr val="tx1"/>
                </a:solidFill>
              </a:rPr>
              <a:t>Methodology and methods</a:t>
            </a:r>
            <a:endParaRPr lang="en-GB" sz="2000" dirty="0">
              <a:solidFill>
                <a:schemeClr val="tx1"/>
              </a:solidFill>
            </a:endParaRPr>
          </a:p>
          <a:p>
            <a:pPr marL="457200" indent="-457200">
              <a:buFont typeface="+mj-lt"/>
              <a:buAutoNum type="arabicPeriod"/>
            </a:pPr>
            <a:r>
              <a:rPr lang="en-GB" sz="2400" dirty="0" smtClean="0">
                <a:solidFill>
                  <a:schemeClr val="tx1"/>
                </a:solidFill>
              </a:rPr>
              <a:t>The value, and challenge, of </a:t>
            </a:r>
            <a:r>
              <a:rPr lang="en-GB" sz="2400" dirty="0" err="1" smtClean="0">
                <a:solidFill>
                  <a:schemeClr val="tx1"/>
                </a:solidFill>
              </a:rPr>
              <a:t>interdisciplinarity</a:t>
            </a:r>
            <a:endParaRPr lang="en-GB" sz="2400" dirty="0" smtClean="0">
              <a:solidFill>
                <a:schemeClr val="tx1"/>
              </a:solidFill>
            </a:endParaRPr>
          </a:p>
          <a:p>
            <a:pPr marL="457200" indent="-457200">
              <a:buFont typeface="Arial" panose="020B0604020202020204" pitchFamily="34" charset="0"/>
              <a:buChar char="•"/>
            </a:pPr>
            <a:r>
              <a:rPr lang="en-GB" sz="2400" dirty="0" smtClean="0">
                <a:solidFill>
                  <a:schemeClr val="tx1"/>
                </a:solidFill>
              </a:rPr>
              <a:t>Illustrated with a case study throughout</a:t>
            </a:r>
          </a:p>
          <a:p>
            <a:pPr marL="457200" indent="-457200">
              <a:buFont typeface="Arial" panose="020B0604020202020204" pitchFamily="34" charset="0"/>
              <a:buChar char="•"/>
            </a:pPr>
            <a:endParaRPr lang="en-GB" sz="2400" dirty="0" smtClean="0">
              <a:solidFill>
                <a:schemeClr val="tx1"/>
              </a:solidFill>
            </a:endParaRPr>
          </a:p>
        </p:txBody>
      </p:sp>
    </p:spTree>
    <p:extLst>
      <p:ext uri="{BB962C8B-B14F-4D97-AF65-F5344CB8AC3E}">
        <p14:creationId xmlns:p14="http://schemas.microsoft.com/office/powerpoint/2010/main" val="337278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DCP">
      <a:dk1>
        <a:sysClr val="windowText" lastClr="000000"/>
      </a:dk1>
      <a:lt1>
        <a:sysClr val="window" lastClr="FFFFFF"/>
      </a:lt1>
      <a:dk2>
        <a:srgbClr val="706F6F"/>
      </a:dk2>
      <a:lt2>
        <a:srgbClr val="F2EEE7"/>
      </a:lt2>
      <a:accent1>
        <a:srgbClr val="518367"/>
      </a:accent1>
      <a:accent2>
        <a:srgbClr val="57B787"/>
      </a:accent2>
      <a:accent3>
        <a:srgbClr val="44B0AD"/>
      </a:accent3>
      <a:accent4>
        <a:srgbClr val="B9E0E3"/>
      </a:accent4>
      <a:accent5>
        <a:srgbClr val="EF8879"/>
      </a:accent5>
      <a:accent6>
        <a:srgbClr val="FCBF20"/>
      </a:accent6>
      <a:hlink>
        <a:srgbClr val="F6BEAC"/>
      </a:hlink>
      <a:folHlink>
        <a:srgbClr val="D1839D"/>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U Presentation1">
  <a:themeElements>
    <a:clrScheme name="RU Presentation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RU Presentation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bg1"/>
            </a:solidFill>
            <a:effectLst/>
            <a:latin typeface="Arial" charset="0"/>
          </a:defRPr>
        </a:defPPr>
      </a:lstStyle>
    </a:lnDef>
  </a:objectDefaults>
  <a:extraClrSchemeLst>
    <a:extraClrScheme>
      <a:clrScheme name="RU Presentation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U Presentation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U Presentation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U Presentation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U Presentation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U Presentation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U Presentation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EC7467FAC95FA40BC8ED2CC1B0C3090" ma:contentTypeVersion="7" ma:contentTypeDescription="Create a new document." ma:contentTypeScope="" ma:versionID="876efa614ee26ed6afcc3ed487cc0fe9">
  <xsd:schema xmlns:xsd="http://www.w3.org/2001/XMLSchema" xmlns:xs="http://www.w3.org/2001/XMLSchema" xmlns:p="http://schemas.microsoft.com/office/2006/metadata/properties" xmlns:ns2="b5ab785a-cafd-4c1a-9289-3cd5fc3e0b0a" xmlns:ns3="1f3d39d1-e55b-4ccc-a54c-85bb37bd5bbf" targetNamespace="http://schemas.microsoft.com/office/2006/metadata/properties" ma:root="true" ma:fieldsID="bd5fc419e6a009ebd1aca8d519817173" ns2:_="" ns3:_="">
    <xsd:import namespace="b5ab785a-cafd-4c1a-9289-3cd5fc3e0b0a"/>
    <xsd:import namespace="1f3d39d1-e55b-4ccc-a54c-85bb37bd5bb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ab785a-cafd-4c1a-9289-3cd5fc3e0b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3d39d1-e55b-4ccc-a54c-85bb37bd5bb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212B77-3A94-49A1-8261-745087B8EAD9}">
  <ds:schemaRefs>
    <ds:schemaRef ds:uri="http://purl.org/dc/dcmitype/"/>
    <ds:schemaRef ds:uri="1f3d39d1-e55b-4ccc-a54c-85bb37bd5bbf"/>
    <ds:schemaRef ds:uri="http://purl.org/dc/elements/1.1/"/>
    <ds:schemaRef ds:uri="http://www.w3.org/XML/1998/namespace"/>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b5ab785a-cafd-4c1a-9289-3cd5fc3e0b0a"/>
    <ds:schemaRef ds:uri="http://schemas.microsoft.com/office/2006/metadata/properties"/>
  </ds:schemaRefs>
</ds:datastoreItem>
</file>

<file path=customXml/itemProps2.xml><?xml version="1.0" encoding="utf-8"?>
<ds:datastoreItem xmlns:ds="http://schemas.openxmlformats.org/officeDocument/2006/customXml" ds:itemID="{6672498D-AF66-4A5B-A767-6065B9D6BBFE}">
  <ds:schemaRefs>
    <ds:schemaRef ds:uri="http://schemas.microsoft.com/sharepoint/v3/contenttype/forms"/>
  </ds:schemaRefs>
</ds:datastoreItem>
</file>

<file path=customXml/itemProps3.xml><?xml version="1.0" encoding="utf-8"?>
<ds:datastoreItem xmlns:ds="http://schemas.openxmlformats.org/officeDocument/2006/customXml" ds:itemID="{375C0E9E-1AC1-4937-AD55-90A2A4EDF0DB}"/>
</file>

<file path=docProps/app.xml><?xml version="1.0" encoding="utf-8"?>
<Properties xmlns="http://schemas.openxmlformats.org/officeDocument/2006/extended-properties" xmlns:vt="http://schemas.openxmlformats.org/officeDocument/2006/docPropsVTypes">
  <Template>Office Theme</Template>
  <TotalTime>755</TotalTime>
  <Words>2578</Words>
  <Application>Microsoft Office PowerPoint</Application>
  <PresentationFormat>On-screen Show (4:3)</PresentationFormat>
  <Paragraphs>351</Paragraphs>
  <Slides>40</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MS PGothic</vt:lpstr>
      <vt:lpstr>Arial</vt:lpstr>
      <vt:lpstr>Arial Narrow</vt:lpstr>
      <vt:lpstr>Calibri</vt:lpstr>
      <vt:lpstr>Constantia</vt:lpstr>
      <vt:lpstr>Roboto Condensed</vt:lpstr>
      <vt:lpstr>Times New Roman</vt:lpstr>
      <vt:lpstr>Office Theme</vt:lpstr>
      <vt:lpstr>RU Presentation1</vt:lpstr>
      <vt:lpstr>Social science research methods</vt:lpstr>
      <vt:lpstr>Overall Research Question: How can development corridors be designed and implemented to maximise their delivery of sustainable, inclusive and resilient economic growth?</vt:lpstr>
      <vt:lpstr>The partnership </vt:lpstr>
      <vt:lpstr>PowerPoint Presentation</vt:lpstr>
      <vt:lpstr>Introductions</vt:lpstr>
      <vt:lpstr>Outline of the two days</vt:lpstr>
      <vt:lpstr>Outline of the two days</vt:lpstr>
      <vt:lpstr>Introducing social science research</vt:lpstr>
      <vt:lpstr>Outline of the session</vt:lpstr>
      <vt:lpstr>What is social science?</vt:lpstr>
      <vt:lpstr>PowerPoint Presentation</vt:lpstr>
      <vt:lpstr>What is social science?</vt:lpstr>
      <vt:lpstr>PowerPoint Presentation</vt:lpstr>
      <vt:lpstr>The role of social science in conservation and development</vt:lpstr>
      <vt:lpstr>The role of social science in conservation and development</vt:lpstr>
      <vt:lpstr>The role of social science in conservation and development</vt:lpstr>
      <vt:lpstr>PowerPoint Presentation</vt:lpstr>
      <vt:lpstr>     A case study: Researching tourism impacts at Bwindi Impenetrable National Park, Uganda</vt:lpstr>
      <vt:lpstr>PowerPoint Presentation</vt:lpstr>
      <vt:lpstr>PowerPoint Presentation</vt:lpstr>
      <vt:lpstr>PowerPoint Presentation</vt:lpstr>
      <vt:lpstr>Bwindi Impenetrable National Park</vt:lpstr>
      <vt:lpstr>Mountain gorillas at Bwindi</vt:lpstr>
      <vt:lpstr>Meet our two researchers</vt:lpstr>
      <vt:lpstr>Fundamental issues in social science</vt:lpstr>
      <vt:lpstr>Fundamental issues in social science</vt:lpstr>
      <vt:lpstr>Meet our two researchers</vt:lpstr>
      <vt:lpstr>Fundamental issues in social science</vt:lpstr>
      <vt:lpstr>Meet our two researchers</vt:lpstr>
      <vt:lpstr>Fundamental issues in social science</vt:lpstr>
      <vt:lpstr>PowerPoint Presentation</vt:lpstr>
      <vt:lpstr>Fundamental issues in social science</vt:lpstr>
      <vt:lpstr>Meet our two researchers</vt:lpstr>
      <vt:lpstr>Fundamental issues in social science</vt:lpstr>
      <vt:lpstr>Meet our two researchers</vt:lpstr>
      <vt:lpstr>The value, and challenge,  of interdisciplinarity</vt:lpstr>
      <vt:lpstr>The value, and challenge,  of interdisciplinarity</vt:lpstr>
      <vt:lpstr>Meet our two researchers</vt:lpstr>
      <vt:lpstr>A final exercise</vt:lpstr>
      <vt:lpstr>Conclusions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Scott</dc:creator>
  <cp:lastModifiedBy>Chris Sandbrook</cp:lastModifiedBy>
  <cp:revision>43</cp:revision>
  <dcterms:created xsi:type="dcterms:W3CDTF">2018-06-21T10:35:37Z</dcterms:created>
  <dcterms:modified xsi:type="dcterms:W3CDTF">2019-03-18T08:32:08Z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0x010100EEC7467FAC95FA40BC8ED2CC1B0C3090</vt:lpwstr>
  </property>
</Properties>
</file>